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3"/>
  </p:notesMasterIdLst>
  <p:handoutMasterIdLst>
    <p:handoutMasterId r:id="rId14"/>
  </p:handoutMasterIdLst>
  <p:sldIdLst>
    <p:sldId id="261" r:id="rId2"/>
    <p:sldId id="287" r:id="rId3"/>
    <p:sldId id="288" r:id="rId4"/>
    <p:sldId id="281" r:id="rId5"/>
    <p:sldId id="279" r:id="rId6"/>
    <p:sldId id="275" r:id="rId7"/>
    <p:sldId id="278" r:id="rId8"/>
    <p:sldId id="280" r:id="rId9"/>
    <p:sldId id="282" r:id="rId10"/>
    <p:sldId id="289" r:id="rId11"/>
    <p:sldId id="292" r:id="rId12"/>
  </p:sldIdLst>
  <p:sldSz cx="9144000" cy="5143500" type="screen16x9"/>
  <p:notesSz cx="6858000" cy="9144000"/>
  <p:defaultTextStyle>
    <a:defPPr>
      <a:defRPr lang="de-DE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A57BA"/>
    <a:srgbClr val="0080FF"/>
    <a:srgbClr val="FFECE4"/>
    <a:srgbClr val="1DC405"/>
    <a:srgbClr val="689CCB"/>
    <a:srgbClr val="77A3B6"/>
    <a:srgbClr val="CE8F48"/>
    <a:srgbClr val="9B2A28"/>
    <a:srgbClr val="B1449F"/>
    <a:srgbClr val="AF00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451" autoAdjust="0"/>
    <p:restoredTop sz="91559" autoAdjust="0"/>
  </p:normalViewPr>
  <p:slideViewPr>
    <p:cSldViewPr snapToGrid="0" snapToObjects="1">
      <p:cViewPr varScale="1">
        <p:scale>
          <a:sx n="138" d="100"/>
          <a:sy n="138" d="100"/>
        </p:scale>
        <p:origin x="1074" y="102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12A5B09-A9A8-2644-9E6D-705AA413DA79}" type="datetimeFigureOut">
              <a:rPr lang="de-DE" smtClean="0"/>
              <a:t>09.10.2023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DF7B35-E1B4-904A-9F7F-1474D5483FC4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6755813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berschrift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B55E56-2990-C745-88B9-6378D75E0E12}" type="datetimeFigureOut">
              <a:rPr lang="de-DE" smtClean="0"/>
              <a:t>09.10.2023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DB3B74-E7C2-B34F-8624-8515ACB00503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9473424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138252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600" b="0" i="0" u="none" strike="noStrike" kern="1200" baseline="0" dirty="0">
              <a:solidFill>
                <a:schemeClr val="tx1"/>
              </a:solidFill>
              <a:latin typeface="Calibri (Body)"/>
              <a:ea typeface="+mn-ea"/>
              <a:cs typeface="Calibri (Body)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650790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85967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2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853907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3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006526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sz="1200" b="0" i="0" u="none" strike="noStrike" kern="1200" baseline="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428709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780234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6737820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7757737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baseline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398014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7DB3B74-E7C2-B34F-8624-8515ACB00503}" type="slidenum">
              <a:rPr lang="de-DE" smtClean="0"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29315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/>
          <p:nvPr userDrawn="1"/>
        </p:nvSpPr>
        <p:spPr>
          <a:xfrm>
            <a:off x="0" y="1038656"/>
            <a:ext cx="8752360" cy="3266654"/>
          </a:xfrm>
          <a:prstGeom prst="rect">
            <a:avLst/>
          </a:prstGeom>
          <a:solidFill>
            <a:srgbClr val="006EC7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>
              <a:solidFill>
                <a:srgbClr val="006EC7"/>
              </a:solidFill>
            </a:endParaRPr>
          </a:p>
        </p:txBody>
      </p:sp>
      <p:sp>
        <p:nvSpPr>
          <p:cNvPr id="9" name="Textfeld 8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4D8AD2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648000" tIns="234000" rIns="684000" bIns="450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sp>
        <p:nvSpPr>
          <p:cNvPr id="2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02.11.15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‹#›</a:t>
            </a:fld>
            <a:endParaRPr lang="de-DE"/>
          </a:p>
        </p:txBody>
      </p:sp>
      <p:cxnSp>
        <p:nvCxnSpPr>
          <p:cNvPr id="11" name="Gerade Verbindung 10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Gerade Verbindung 11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hteck 13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80A5DC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  <p:sp>
        <p:nvSpPr>
          <p:cNvPr id="13" name="Rechteck 12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Bildplatzhalter 14"/>
          <p:cNvSpPr>
            <a:spLocks noGrp="1"/>
          </p:cNvSpPr>
          <p:nvPr>
            <p:ph type="pic" sz="quarter" idx="13"/>
          </p:nvPr>
        </p:nvSpPr>
        <p:spPr>
          <a:xfrm>
            <a:off x="0" y="1038225"/>
            <a:ext cx="3319463" cy="3267075"/>
          </a:xfrm>
        </p:spPr>
        <p:txBody>
          <a:bodyPr/>
          <a:lstStyle/>
          <a:p>
            <a:endParaRPr lang="de-DE" dirty="0"/>
          </a:p>
        </p:txBody>
      </p:sp>
      <p:sp>
        <p:nvSpPr>
          <p:cNvPr id="20" name="Rechteck 19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4807158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_Standard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 1" descr="PPT_Background_16zu9_RGB_NEU.jp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8656"/>
            <a:ext cx="8747760" cy="3267456"/>
          </a:xfrm>
          <a:prstGeom prst="rect">
            <a:avLst/>
          </a:prstGeom>
        </p:spPr>
      </p:pic>
      <p:sp>
        <p:nvSpPr>
          <p:cNvPr id="21" name="Textfeld 20"/>
          <p:cNvSpPr txBox="1"/>
          <p:nvPr userDrawn="1"/>
        </p:nvSpPr>
        <p:spPr>
          <a:xfrm>
            <a:off x="3624352" y="1698593"/>
            <a:ext cx="5124112" cy="2008934"/>
          </a:xfrm>
          <a:prstGeom prst="rect">
            <a:avLst/>
          </a:prstGeom>
          <a:solidFill>
            <a:srgbClr val="4D8AD2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0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0" vert="horz" wrap="square" lIns="252000" tIns="234000" rIns="252000" bIns="45000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>
              <a:lnSpc>
                <a:spcPts val="1200"/>
              </a:lnSpc>
              <a:spcAft>
                <a:spcPts val="600"/>
              </a:spcAft>
            </a:pPr>
            <a:endParaRPr lang="de-DE" sz="2800" dirty="0">
              <a:solidFill>
                <a:srgbClr val="FFFFFF"/>
              </a:solidFill>
              <a:effectLst/>
              <a:latin typeface="Calibri"/>
              <a:ea typeface="ＭＳ 明朝"/>
              <a:cs typeface="Calibri"/>
            </a:endParaRPr>
          </a:p>
        </p:txBody>
      </p:sp>
      <p:cxnSp>
        <p:nvCxnSpPr>
          <p:cNvPr id="23" name="Gerade Verbindung 22"/>
          <p:cNvCxnSpPr/>
          <p:nvPr userDrawn="1"/>
        </p:nvCxnSpPr>
        <p:spPr>
          <a:xfrm>
            <a:off x="3934890" y="1511745"/>
            <a:ext cx="0" cy="2370308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Gerade Verbindung 23"/>
          <p:cNvCxnSpPr/>
          <p:nvPr userDrawn="1"/>
        </p:nvCxnSpPr>
        <p:spPr>
          <a:xfrm>
            <a:off x="8439734" y="1507252"/>
            <a:ext cx="0" cy="2374801"/>
          </a:xfrm>
          <a:prstGeom prst="line">
            <a:avLst/>
          </a:prstGeom>
          <a:ln>
            <a:solidFill>
              <a:schemeClr val="bg1"/>
            </a:solidFill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02.11.15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15" name="Rechteck 14"/>
          <p:cNvSpPr/>
          <p:nvPr userDrawn="1"/>
        </p:nvSpPr>
        <p:spPr>
          <a:xfrm>
            <a:off x="2470601" y="4632408"/>
            <a:ext cx="1258226" cy="51109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40000" dist="23000" dir="5400000" rotWithShape="0">
              <a:schemeClr val="bg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Rechteck 10"/>
          <p:cNvSpPr/>
          <p:nvPr userDrawn="1"/>
        </p:nvSpPr>
        <p:spPr>
          <a:xfrm>
            <a:off x="89647" y="4717676"/>
            <a:ext cx="8658817" cy="42582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3" name="Titel 1"/>
          <p:cNvSpPr>
            <a:spLocks noGrp="1"/>
          </p:cNvSpPr>
          <p:nvPr>
            <p:ph type="ctrTitle" hasCustomPrompt="1"/>
          </p:nvPr>
        </p:nvSpPr>
        <p:spPr>
          <a:xfrm>
            <a:off x="3934890" y="1700479"/>
            <a:ext cx="4504844" cy="1265345"/>
          </a:xfrm>
        </p:spPr>
        <p:txBody>
          <a:bodyPr lIns="252000" tIns="108000" rIns="252000" bIns="108000" anchor="t" anchorCtr="0">
            <a:noAutofit/>
          </a:bodyPr>
          <a:lstStyle>
            <a:lvl1pPr algn="l">
              <a:defRPr sz="2200" b="1" i="0">
                <a:solidFill>
                  <a:schemeClr val="bg1"/>
                </a:solidFill>
              </a:defRPr>
            </a:lvl1pPr>
          </a:lstStyle>
          <a:p>
            <a:r>
              <a:rPr lang="de-DE" dirty="0"/>
              <a:t>Mastertitelformat  bearbeiten</a:t>
            </a:r>
          </a:p>
        </p:txBody>
      </p:sp>
      <p:sp>
        <p:nvSpPr>
          <p:cNvPr id="14" name="Textplatzhalter 16"/>
          <p:cNvSpPr>
            <a:spLocks noGrp="1"/>
          </p:cNvSpPr>
          <p:nvPr>
            <p:ph type="body" sz="quarter" idx="14"/>
          </p:nvPr>
        </p:nvSpPr>
        <p:spPr>
          <a:xfrm>
            <a:off x="3935413" y="2965825"/>
            <a:ext cx="4503737" cy="741702"/>
          </a:xfrm>
        </p:spPr>
        <p:txBody>
          <a:bodyPr lIns="252000" tIns="108000" rIns="252000" bIns="144000" anchor="b" anchorCtr="0">
            <a:noAutofit/>
          </a:bodyPr>
          <a:lstStyle>
            <a:lvl1pPr marL="0" indent="0">
              <a:lnSpc>
                <a:spcPts val="2200"/>
              </a:lnSpc>
              <a:spcBef>
                <a:spcPts val="0"/>
              </a:spcBef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>
                <a:solidFill>
                  <a:srgbClr val="FFFFFF"/>
                </a:solidFill>
              </a:defRPr>
            </a:lvl2pPr>
            <a:lvl3pPr marL="914400" indent="0">
              <a:buNone/>
              <a:defRPr>
                <a:solidFill>
                  <a:srgbClr val="FFFFFF"/>
                </a:solidFill>
              </a:defRPr>
            </a:lvl3pPr>
            <a:lvl4pPr marL="1371600" indent="0">
              <a:buNone/>
              <a:defRPr>
                <a:solidFill>
                  <a:srgbClr val="FFFFFF"/>
                </a:solidFill>
              </a:defRPr>
            </a:lvl4pPr>
            <a:lvl5pPr marL="1828800" indent="0">
              <a:buNone/>
              <a:defRPr>
                <a:solidFill>
                  <a:srgbClr val="FFFFFF"/>
                </a:solidFill>
              </a:defRPr>
            </a:lvl5pPr>
          </a:lstStyle>
          <a:p>
            <a:pPr lvl="0"/>
            <a:r>
              <a:rPr lang="de-DE" dirty="0"/>
              <a:t>Mastertextformat bearbeiten</a:t>
            </a:r>
          </a:p>
        </p:txBody>
      </p:sp>
      <p:sp>
        <p:nvSpPr>
          <p:cNvPr id="16" name="Rechteck 15"/>
          <p:cNvSpPr/>
          <p:nvPr userDrawn="1"/>
        </p:nvSpPr>
        <p:spPr>
          <a:xfrm>
            <a:off x="8748465" y="1700478"/>
            <a:ext cx="395537" cy="2007048"/>
          </a:xfrm>
          <a:prstGeom prst="rect">
            <a:avLst/>
          </a:prstGeom>
          <a:solidFill>
            <a:srgbClr val="80A5DC"/>
          </a:solidFill>
          <a:ln>
            <a:noFill/>
          </a:ln>
          <a:effectLst/>
          <a:extLst>
            <a:ext uri="{FAA26D3D-D897-4be2-8F04-BA451C77F1D7}">
              <ma14:placeholderFlag xmlns:ma14="http://schemas.microsoft.com/office/mac/drawingml/2011/main" xmlns=""/>
            </a:ext>
            <a:ext uri="{C572A759-6A51-4108-AA02-DFA0A04FC94B}">
              <ma14:wrappingTextBoxFlag xmlns:ma14="http://schemas.microsoft.com/office/mac/drawingml/2011/main" xmlns=""/>
            </a:ext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962065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02.11.15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Lorem ipsum dolor sit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‹#›</a:t>
            </a:fld>
            <a:endParaRPr lang="de-DE"/>
          </a:p>
        </p:txBody>
      </p:sp>
      <p:sp>
        <p:nvSpPr>
          <p:cNvPr id="10" name="Inhaltsplatzhalter 9"/>
          <p:cNvSpPr>
            <a:spLocks noGrp="1"/>
          </p:cNvSpPr>
          <p:nvPr>
            <p:ph sz="quarter" idx="13"/>
          </p:nvPr>
        </p:nvSpPr>
        <p:spPr>
          <a:xfrm>
            <a:off x="457200" y="1059582"/>
            <a:ext cx="7983646" cy="376641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89207"/>
            <a:ext cx="7983646" cy="28106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9601967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enutzerdefiniertes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02.11.15</a:t>
            </a:r>
            <a:endParaRPr lang="de-DE" dirty="0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Lorem ipsum dolor sit</a:t>
            </a:r>
            <a:endParaRPr lang="de-DE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pPr/>
              <a:t>‹#›</a:t>
            </a:fld>
            <a:endParaRPr lang="de-DE" dirty="0"/>
          </a:p>
        </p:txBody>
      </p:sp>
      <p:sp>
        <p:nvSpPr>
          <p:cNvPr id="6" name="Inhaltsplatzhalter 2"/>
          <p:cNvSpPr>
            <a:spLocks noGrp="1"/>
          </p:cNvSpPr>
          <p:nvPr>
            <p:ph sz="quarter" idx="13"/>
          </p:nvPr>
        </p:nvSpPr>
        <p:spPr>
          <a:xfrm>
            <a:off x="457200" y="1059582"/>
            <a:ext cx="3882920" cy="376641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7" name="Inhaltsplatzhalter 2"/>
          <p:cNvSpPr>
            <a:spLocks noGrp="1"/>
          </p:cNvSpPr>
          <p:nvPr>
            <p:ph sz="quarter" idx="14"/>
          </p:nvPr>
        </p:nvSpPr>
        <p:spPr>
          <a:xfrm>
            <a:off x="4580125" y="1059582"/>
            <a:ext cx="3860721" cy="3766417"/>
          </a:xfrm>
        </p:spPr>
        <p:txBody>
          <a:bodyPr/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8" name="Titelplatzhalter 1"/>
          <p:cNvSpPr>
            <a:spLocks noGrp="1"/>
          </p:cNvSpPr>
          <p:nvPr>
            <p:ph type="title"/>
          </p:nvPr>
        </p:nvSpPr>
        <p:spPr>
          <a:xfrm>
            <a:off x="457200" y="689207"/>
            <a:ext cx="7983646" cy="28106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16389052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02.11.15</a:t>
            </a:r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Lorem ipsum dolor sit</a:t>
            </a:r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‹#›</a:t>
            </a:fld>
            <a:endParaRPr lang="de-DE"/>
          </a:p>
        </p:txBody>
      </p:sp>
      <p:sp>
        <p:nvSpPr>
          <p:cNvPr id="6" name="Titelplatzhalter 1"/>
          <p:cNvSpPr>
            <a:spLocks noGrp="1"/>
          </p:cNvSpPr>
          <p:nvPr>
            <p:ph type="title"/>
          </p:nvPr>
        </p:nvSpPr>
        <p:spPr>
          <a:xfrm>
            <a:off x="457200" y="689207"/>
            <a:ext cx="7983646" cy="28106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</p:spTree>
    <p:extLst>
      <p:ext uri="{BB962C8B-B14F-4D97-AF65-F5344CB8AC3E}">
        <p14:creationId xmlns:p14="http://schemas.microsoft.com/office/powerpoint/2010/main" val="2880025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/>
              <a:t>02.11.15</a:t>
            </a:r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de-DE"/>
              <a:t>Lorem ipsum dolor sit</a:t>
            </a:r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585586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11D738E-8962-435F-8C43-147B8DD7E819}" type="datetime1">
              <a:rPr lang="en-US" smtClean="0"/>
              <a:t>10/9/2023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09202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tif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Bild 14" descr="RKI-Logo_RGB_P300C.tif"/>
          <p:cNvPicPr>
            <a:picLocks noChangeAspect="1"/>
          </p:cNvPicPr>
          <p:nvPr userDrawn="1"/>
        </p:nvPicPr>
        <p:blipFill>
          <a:blip r:embed="rId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5821" y="234028"/>
            <a:ext cx="1584176" cy="459505"/>
          </a:xfrm>
          <a:prstGeom prst="rect">
            <a:avLst/>
          </a:prstGeom>
        </p:spPr>
      </p:pic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689207"/>
            <a:ext cx="7983646" cy="28106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/>
          <a:p>
            <a:r>
              <a:rPr lang="de-DE" dirty="0"/>
              <a:t>Mastertitelformat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059582"/>
            <a:ext cx="7983646" cy="37511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de-DE" dirty="0"/>
              <a:t>Mastertextformat bearbeiten</a:t>
            </a:r>
          </a:p>
          <a:p>
            <a:pPr lvl="1"/>
            <a:r>
              <a:rPr lang="de-DE" dirty="0"/>
              <a:t>Zweite Ebene</a:t>
            </a:r>
          </a:p>
          <a:p>
            <a:pPr lvl="2"/>
            <a:r>
              <a:rPr lang="de-DE" dirty="0"/>
              <a:t>Dritte Ebene</a:t>
            </a:r>
          </a:p>
          <a:p>
            <a:pPr lvl="3"/>
            <a:r>
              <a:rPr lang="de-DE" dirty="0"/>
              <a:t>Vierte Ebene</a:t>
            </a:r>
          </a:p>
          <a:p>
            <a:pPr lvl="4"/>
            <a:r>
              <a:rPr lang="de-DE" dirty="0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564826" y="4917533"/>
            <a:ext cx="1860421" cy="194697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l">
              <a:defRPr sz="1200">
                <a:solidFill>
                  <a:srgbClr val="006EC7"/>
                </a:solidFill>
              </a:defRPr>
            </a:lvl1pPr>
          </a:lstStyle>
          <a:p>
            <a:r>
              <a:rPr lang="de-DE" dirty="0"/>
              <a:t>02.11.15</a:t>
            </a:r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2699792" y="4917533"/>
            <a:ext cx="2895600" cy="194697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l">
              <a:defRPr sz="1200">
                <a:solidFill>
                  <a:srgbClr val="006EC7"/>
                </a:solidFill>
              </a:defRPr>
            </a:lvl1pPr>
          </a:lstStyle>
          <a:p>
            <a:r>
              <a:rPr lang="de-DE" dirty="0" err="1"/>
              <a:t>Lorem</a:t>
            </a:r>
            <a:r>
              <a:rPr lang="de-DE" dirty="0"/>
              <a:t> </a:t>
            </a:r>
            <a:r>
              <a:rPr lang="de-DE" dirty="0" err="1"/>
              <a:t>ipsum</a:t>
            </a:r>
            <a:r>
              <a:rPr lang="de-DE" dirty="0"/>
              <a:t> </a:t>
            </a:r>
            <a:r>
              <a:rPr lang="de-DE" dirty="0" err="1"/>
              <a:t>dolor</a:t>
            </a:r>
            <a:r>
              <a:rPr lang="de-DE" dirty="0"/>
              <a:t> </a:t>
            </a:r>
            <a:r>
              <a:rPr lang="de-DE" dirty="0" err="1"/>
              <a:t>sit</a:t>
            </a:r>
            <a:endParaRPr lang="de-DE" dirty="0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7942862" y="4917533"/>
            <a:ext cx="496872" cy="194697"/>
          </a:xfrm>
          <a:prstGeom prst="rect">
            <a:avLst/>
          </a:prstGeom>
        </p:spPr>
        <p:txBody>
          <a:bodyPr vert="horz" lIns="0" tIns="0" rIns="0" bIns="45720" rtlCol="0" anchor="t" anchorCtr="0"/>
          <a:lstStyle>
            <a:lvl1pPr algn="ctr">
              <a:defRPr sz="1200">
                <a:solidFill>
                  <a:srgbClr val="006EC7"/>
                </a:solidFill>
              </a:defRPr>
            </a:lvl1pPr>
          </a:lstStyle>
          <a:p>
            <a:fld id="{162A217B-ED1C-D84B-8478-63C77FA79618}" type="slidenum">
              <a:rPr lang="de-DE" smtClean="0"/>
              <a:pPr/>
              <a:t>‹#›</a:t>
            </a:fld>
            <a:endParaRPr lang="de-DE" dirty="0"/>
          </a:p>
        </p:txBody>
      </p:sp>
      <p:grpSp>
        <p:nvGrpSpPr>
          <p:cNvPr id="19" name="Gruppierung 18"/>
          <p:cNvGrpSpPr/>
          <p:nvPr userDrawn="1"/>
        </p:nvGrpSpPr>
        <p:grpSpPr>
          <a:xfrm>
            <a:off x="457201" y="4948013"/>
            <a:ext cx="7996881" cy="214219"/>
            <a:chOff x="457200" y="6356350"/>
            <a:chExt cx="7996881" cy="526628"/>
          </a:xfrm>
        </p:grpSpPr>
        <p:cxnSp>
          <p:nvCxnSpPr>
            <p:cNvPr id="12" name="Gerade Verbindung 11"/>
            <p:cNvCxnSpPr/>
            <p:nvPr userDrawn="1"/>
          </p:nvCxnSpPr>
          <p:spPr>
            <a:xfrm>
              <a:off x="7931996" y="6381328"/>
              <a:ext cx="0" cy="501650"/>
            </a:xfrm>
            <a:prstGeom prst="line">
              <a:avLst/>
            </a:prstGeom>
            <a:ln w="6350">
              <a:solidFill>
                <a:srgbClr val="006EC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Gerade Verbindung 12"/>
            <p:cNvCxnSpPr/>
            <p:nvPr userDrawn="1"/>
          </p:nvCxnSpPr>
          <p:spPr>
            <a:xfrm>
              <a:off x="2594239" y="6366707"/>
              <a:ext cx="0" cy="501650"/>
            </a:xfrm>
            <a:prstGeom prst="line">
              <a:avLst/>
            </a:prstGeom>
            <a:ln w="6350">
              <a:solidFill>
                <a:srgbClr val="006EC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Gerade Verbindung 13"/>
            <p:cNvCxnSpPr/>
            <p:nvPr userDrawn="1"/>
          </p:nvCxnSpPr>
          <p:spPr>
            <a:xfrm>
              <a:off x="457200" y="6356350"/>
              <a:ext cx="0" cy="501650"/>
            </a:xfrm>
            <a:prstGeom prst="line">
              <a:avLst/>
            </a:prstGeom>
            <a:ln w="6350">
              <a:solidFill>
                <a:srgbClr val="006EC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Gerade Verbindung 15"/>
            <p:cNvCxnSpPr/>
            <p:nvPr userDrawn="1"/>
          </p:nvCxnSpPr>
          <p:spPr>
            <a:xfrm>
              <a:off x="8454081" y="6381328"/>
              <a:ext cx="0" cy="501650"/>
            </a:xfrm>
            <a:prstGeom prst="line">
              <a:avLst/>
            </a:prstGeom>
            <a:ln w="6350">
              <a:solidFill>
                <a:srgbClr val="006EC7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" name="Textfeld 6"/>
          <p:cNvSpPr txBox="1"/>
          <p:nvPr userDrawn="1"/>
        </p:nvSpPr>
        <p:spPr>
          <a:xfrm>
            <a:off x="-313267" y="3649133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2059559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61" r:id="rId4"/>
    <p:sldLayoutId id="2147483654" r:id="rId5"/>
    <p:sldLayoutId id="2147483655" r:id="rId6"/>
    <p:sldLayoutId id="2147483662" r:id="rId7"/>
  </p:sldLayoutIdLst>
  <p:hf hdr="0"/>
  <p:txStyles>
    <p:titleStyle>
      <a:lvl1pPr algn="l" defTabSz="457200" rtl="0" eaLnBrk="1" latinLnBrk="0" hangingPunct="1">
        <a:lnSpc>
          <a:spcPts val="2150"/>
        </a:lnSpc>
        <a:spcBef>
          <a:spcPct val="0"/>
        </a:spcBef>
        <a:buNone/>
        <a:defRPr sz="2000" b="1" kern="1200">
          <a:solidFill>
            <a:srgbClr val="006EC7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432"/>
        </a:spcBef>
        <a:buClr>
          <a:srgbClr val="006EC7"/>
        </a:buClr>
        <a:buFont typeface="Wingdings" charset="2"/>
        <a:buChar char="§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5.jp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2.xml"/><Relationship Id="rId6" Type="http://schemas.openxmlformats.org/officeDocument/2006/relationships/image" Target="../media/image7.jpe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jp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5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3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4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4" Type="http://schemas.openxmlformats.org/officeDocument/2006/relationships/image" Target="../media/image2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.xml"/><Relationship Id="rId4" Type="http://schemas.openxmlformats.org/officeDocument/2006/relationships/image" Target="../media/image25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29.jp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.xml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jpg"/><Relationship Id="rId9" Type="http://schemas.openxmlformats.org/officeDocument/2006/relationships/image" Target="../media/image31.jp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35.emf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8.xml"/><Relationship Id="rId6" Type="http://schemas.openxmlformats.org/officeDocument/2006/relationships/image" Target="../media/image34.emf"/><Relationship Id="rId11" Type="http://schemas.microsoft.com/office/2007/relationships/hdphoto" Target="../media/hdphoto1.wdp"/><Relationship Id="rId5" Type="http://schemas.openxmlformats.org/officeDocument/2006/relationships/image" Target="../media/image33.emf"/><Relationship Id="rId10" Type="http://schemas.openxmlformats.org/officeDocument/2006/relationships/image" Target="../media/image38.jpeg"/><Relationship Id="rId4" Type="http://schemas.openxmlformats.org/officeDocument/2006/relationships/image" Target="../media/image32.emf"/><Relationship Id="rId9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477211" y="2162719"/>
            <a:ext cx="825884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GB" sz="3600" b="1" dirty="0">
              <a:solidFill>
                <a:srgbClr val="0A57BA"/>
              </a:solidFill>
              <a:latin typeface="Palatino"/>
              <a:cs typeface="Palatino"/>
            </a:endParaRPr>
          </a:p>
        </p:txBody>
      </p:sp>
      <p:sp>
        <p:nvSpPr>
          <p:cNvPr id="3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10.10.23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753433" y="1899176"/>
            <a:ext cx="5045580" cy="1848522"/>
          </a:xfrm>
        </p:spPr>
        <p:txBody>
          <a:bodyPr/>
          <a:lstStyle/>
          <a:p>
            <a:pPr>
              <a:lnSpc>
                <a:spcPct val="110000"/>
              </a:lnSpc>
            </a:pPr>
            <a:r>
              <a:rPr lang="en-GB" sz="2400" dirty="0">
                <a:latin typeface="Palatino"/>
                <a:cs typeface="Palatino"/>
              </a:rPr>
              <a:t>Human-to-human transmission of Andes virus (ANDV) modeled in the Syrian Hamster</a:t>
            </a:r>
            <a:br>
              <a:rPr lang="en-GB" sz="2400" dirty="0">
                <a:latin typeface="Palatino"/>
                <a:cs typeface="Palatino"/>
              </a:rPr>
            </a:b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974243" y="3824371"/>
            <a:ext cx="4567551" cy="578271"/>
          </a:xfrm>
        </p:spPr>
        <p:txBody>
          <a:bodyPr/>
          <a:lstStyle/>
          <a:p>
            <a:pPr algn="r"/>
            <a:r>
              <a:rPr lang="en-GB" dirty="0"/>
              <a:t>Silke Riesle-Sbarbaro</a:t>
            </a:r>
          </a:p>
          <a:p>
            <a:pPr algn="r"/>
            <a:r>
              <a:rPr lang="en-GB" sz="1400" dirty="0"/>
              <a:t>Centre for biological threats and Special Pathogens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01CDE7D-1006-42AF-832B-4E09712D59FF}"/>
              </a:ext>
            </a:extLst>
          </p:cNvPr>
          <p:cNvSpPr txBox="1"/>
          <p:nvPr/>
        </p:nvSpPr>
        <p:spPr>
          <a:xfrm>
            <a:off x="5033380" y="4835231"/>
            <a:ext cx="37859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dirty="0"/>
              <a:t>Riesle-Sbarbaro et al. (2023) </a:t>
            </a:r>
            <a:r>
              <a:rPr lang="en-GB" sz="1200" i="1" dirty="0"/>
              <a:t>Emerging Infectious Diseases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792330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835"/>
    </mc:Choice>
    <mc:Fallback xmlns="">
      <p:transition spd="slow" advTm="11835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10.10.23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671928" y="480810"/>
            <a:ext cx="5964649" cy="280988"/>
          </a:xfrm>
        </p:spPr>
        <p:txBody>
          <a:bodyPr/>
          <a:lstStyle/>
          <a:p>
            <a:pPr algn="ctr"/>
            <a:r>
              <a:rPr lang="en-GB" dirty="0">
                <a:latin typeface="Palatino"/>
                <a:cs typeface="Palatino"/>
              </a:rPr>
              <a:t>Summary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4631414" y="1129174"/>
            <a:ext cx="3978586" cy="2146240"/>
          </a:xfrm>
        </p:spPr>
        <p:txBody>
          <a:bodyPr>
            <a:normAutofit/>
          </a:bodyPr>
          <a:lstStyle/>
          <a:p>
            <a:pPr algn="just">
              <a:spcAft>
                <a:spcPts val="600"/>
              </a:spcAft>
              <a:buSzPct val="100000"/>
              <a:buBlip>
                <a:blip r:embed="rId3"/>
              </a:buBlip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Model of horizontal ANDV transmission &amp; method for monitoring infection.</a:t>
            </a:r>
          </a:p>
          <a:p>
            <a:pPr algn="just">
              <a:spcAft>
                <a:spcPts val="600"/>
              </a:spcAft>
              <a:buSzPct val="100000"/>
              <a:buBlip>
                <a:blip r:embed="rId4"/>
              </a:buBlip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Asymptomatic &amp; persistent shedders.</a:t>
            </a:r>
          </a:p>
          <a:p>
            <a:pPr algn="just">
              <a:spcAft>
                <a:spcPts val="600"/>
              </a:spcAft>
              <a:buSzPct val="100000"/>
              <a:buBlip>
                <a:blip r:embed="rId3"/>
              </a:buBlip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Persistent shedding is infectious, not only virus RNA.</a:t>
            </a:r>
          </a:p>
          <a:p>
            <a:pPr algn="just">
              <a:buSzPct val="100000"/>
              <a:buBlip>
                <a:blip r:embed="rId4"/>
              </a:buBlip>
            </a:pP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Infection (</a:t>
            </a:r>
            <a:r>
              <a:rPr lang="en-GB" sz="1200" dirty="0" err="1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i.n</a:t>
            </a:r>
            <a:r>
              <a:rPr lang="en-GB" sz="1200" dirty="0">
                <a:solidFill>
                  <a:schemeClr val="bg1">
                    <a:lumMod val="50000"/>
                  </a:schemeClr>
                </a:solidFill>
                <a:latin typeface="Verdana"/>
                <a:cs typeface="Verdana"/>
              </a:rPr>
              <a:t>. or other) leads to consistent shedding through all routes – Model simplification.</a:t>
            </a: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4654254" y="3242952"/>
            <a:ext cx="3955747" cy="28106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ts val="2150"/>
              </a:lnSpc>
              <a:spcBef>
                <a:spcPct val="0"/>
              </a:spcBef>
              <a:buNone/>
              <a:defRPr sz="20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1600" dirty="0">
                <a:latin typeface="Palatino"/>
                <a:cs typeface="Palatino"/>
              </a:rPr>
              <a:t>Forward</a:t>
            </a:r>
            <a:endParaRPr lang="en-GB" sz="1800" dirty="0">
              <a:latin typeface="Palatino"/>
              <a:cs typeface="Palatino"/>
            </a:endParaRP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654253" y="3589604"/>
            <a:ext cx="3955748" cy="849443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342900" indent="-342900" algn="l" defTabSz="457200" rtl="0" eaLnBrk="1" latinLnBrk="0" hangingPunct="1">
              <a:spcBef>
                <a:spcPts val="432"/>
              </a:spcBef>
              <a:buClr>
                <a:srgbClr val="006EC7"/>
              </a:buClr>
              <a:buFont typeface="Wingdings" charset="2"/>
              <a:buChar char="§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432"/>
              </a:spcBef>
              <a:buClr>
                <a:srgbClr val="006EC7"/>
              </a:buClr>
              <a:buFont typeface="Wingdings" charset="2"/>
              <a:buChar char="§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432"/>
              </a:spcBef>
              <a:buClr>
                <a:srgbClr val="006EC7"/>
              </a:buClr>
              <a:buFont typeface="Wingdings" charset="2"/>
              <a:buChar char="§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432"/>
              </a:spcBef>
              <a:buClr>
                <a:srgbClr val="006EC7"/>
              </a:buClr>
              <a:buFont typeface="Wingdings" charset="2"/>
              <a:buChar char="§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432"/>
              </a:spcBef>
              <a:buClr>
                <a:srgbClr val="006EC7"/>
              </a:buClr>
              <a:buFont typeface="Wingdings" charset="2"/>
              <a:buChar char="§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  <a:buSzPct val="100000"/>
              <a:buBlip>
                <a:blip r:embed="rId4"/>
              </a:buBlip>
            </a:pPr>
            <a:r>
              <a:rPr lang="en-GB" sz="1200" dirty="0">
                <a:solidFill>
                  <a:srgbClr val="7F7F7F"/>
                </a:solidFill>
                <a:latin typeface="Verdana"/>
                <a:cs typeface="Verdana"/>
              </a:rPr>
              <a:t>Accurate incubation time &amp; transmission rates</a:t>
            </a:r>
            <a:endParaRPr lang="is-IS" sz="1200" dirty="0">
              <a:solidFill>
                <a:srgbClr val="7F7F7F"/>
              </a:solidFill>
              <a:latin typeface="Verdana"/>
              <a:cs typeface="Verdana"/>
            </a:endParaRPr>
          </a:p>
          <a:p>
            <a:pPr>
              <a:spcAft>
                <a:spcPts val="600"/>
              </a:spcAft>
              <a:buSzPct val="100000"/>
              <a:buBlip>
                <a:blip r:embed="rId3"/>
              </a:buBlip>
            </a:pPr>
            <a:r>
              <a:rPr lang="en-GB" sz="1200" dirty="0">
                <a:solidFill>
                  <a:srgbClr val="7F7F7F"/>
                </a:solidFill>
                <a:latin typeface="Verdana"/>
                <a:cs typeface="Verdana"/>
              </a:rPr>
              <a:t>Routes of horizontal transmission?</a:t>
            </a:r>
          </a:p>
          <a:p>
            <a:pPr>
              <a:buSzPct val="100000"/>
              <a:buBlip>
                <a:blip r:embed="rId4"/>
              </a:buBlip>
            </a:pPr>
            <a:r>
              <a:rPr lang="en-GB" sz="1200" dirty="0">
                <a:solidFill>
                  <a:srgbClr val="7F7F7F"/>
                </a:solidFill>
                <a:latin typeface="Verdana"/>
                <a:cs typeface="Verdana"/>
              </a:rPr>
              <a:t>Virus selected for horizontal transmission?</a:t>
            </a:r>
          </a:p>
        </p:txBody>
      </p:sp>
      <p:pic>
        <p:nvPicPr>
          <p:cNvPr id="4" name="Picture 3" descr="Hamster_GA2.psd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088" y="1113282"/>
            <a:ext cx="3887504" cy="3274951"/>
          </a:xfrm>
          <a:prstGeom prst="rect">
            <a:avLst/>
          </a:prstGeom>
        </p:spPr>
      </p:pic>
      <p:sp>
        <p:nvSpPr>
          <p:cNvPr id="12" name="Footer Placeholder 2">
            <a:extLst>
              <a:ext uri="{FF2B5EF4-FFF2-40B4-BE49-F238E27FC236}">
                <a16:creationId xmlns:a16="http://schemas.microsoft.com/office/drawing/2014/main" id="{26BD934B-FAD5-4839-8AE7-BD22D1350E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917533"/>
            <a:ext cx="5243070" cy="230832"/>
          </a:xfrm>
        </p:spPr>
        <p:txBody>
          <a:bodyPr/>
          <a:lstStyle/>
          <a:p>
            <a:r>
              <a:rPr lang="en-GB" dirty="0"/>
              <a:t>Silke A. Riesle-Sbarbaro              </a:t>
            </a:r>
            <a:r>
              <a:rPr lang="en-US" i="1" dirty="0"/>
              <a:t>International Symposium on Zoonoses Research 2023</a:t>
            </a:r>
          </a:p>
          <a:p>
            <a:endParaRPr lang="de-DE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99EC87E-0206-42F4-B0BE-2FCCC84CBED5}"/>
              </a:ext>
            </a:extLst>
          </p:cNvPr>
          <p:cNvSpPr/>
          <p:nvPr/>
        </p:nvSpPr>
        <p:spPr>
          <a:xfrm>
            <a:off x="456088" y="1046019"/>
            <a:ext cx="3887504" cy="333528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222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976"/>
    </mc:Choice>
    <mc:Fallback xmlns="">
      <p:transition spd="slow" advTm="90976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6190379" y="900999"/>
            <a:ext cx="2429829" cy="385962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sp>
        <p:nvSpPr>
          <p:cNvPr id="7" name="Titel 1"/>
          <p:cNvSpPr>
            <a:spLocks noGrp="1"/>
          </p:cNvSpPr>
          <p:nvPr>
            <p:ph type="title"/>
          </p:nvPr>
        </p:nvSpPr>
        <p:spPr>
          <a:xfrm>
            <a:off x="3631375" y="308127"/>
            <a:ext cx="2559004" cy="291319"/>
          </a:xfrm>
        </p:spPr>
        <p:txBody>
          <a:bodyPr/>
          <a:lstStyle/>
          <a:p>
            <a:pPr algn="r"/>
            <a:r>
              <a:rPr lang="en-GB" sz="2400" dirty="0">
                <a:latin typeface="Calibri"/>
                <a:cs typeface="Calibri"/>
              </a:rPr>
              <a:t>Acknowledgements</a:t>
            </a:r>
          </a:p>
        </p:txBody>
      </p:sp>
      <p:sp>
        <p:nvSpPr>
          <p:cNvPr id="23" name="Rechteck 24"/>
          <p:cNvSpPr/>
          <p:nvPr/>
        </p:nvSpPr>
        <p:spPr>
          <a:xfrm>
            <a:off x="555642" y="902261"/>
            <a:ext cx="5254143" cy="23237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de-DE" sz="1300" b="1" dirty="0" err="1">
                <a:latin typeface="Verdana"/>
                <a:cs typeface="Verdana"/>
              </a:rPr>
              <a:t>Centre</a:t>
            </a:r>
            <a:r>
              <a:rPr lang="de-DE" sz="1300" b="1" dirty="0">
                <a:latin typeface="Verdana"/>
                <a:cs typeface="Verdana"/>
              </a:rPr>
              <a:t> </a:t>
            </a:r>
            <a:r>
              <a:rPr lang="de-DE" sz="1300" b="1" dirty="0" err="1">
                <a:latin typeface="Verdana"/>
                <a:cs typeface="Verdana"/>
              </a:rPr>
              <a:t>for</a:t>
            </a:r>
            <a:r>
              <a:rPr lang="de-DE" sz="1300" b="1" dirty="0">
                <a:latin typeface="Verdana"/>
                <a:cs typeface="Verdana"/>
              </a:rPr>
              <a:t> Biological </a:t>
            </a:r>
            <a:r>
              <a:rPr lang="de-DE" sz="1300" b="1" dirty="0" err="1">
                <a:latin typeface="Verdana"/>
                <a:cs typeface="Verdana"/>
              </a:rPr>
              <a:t>Threats</a:t>
            </a:r>
            <a:r>
              <a:rPr lang="de-DE" sz="1300" b="1" dirty="0">
                <a:latin typeface="Verdana"/>
                <a:cs typeface="Verdana"/>
              </a:rPr>
              <a:t> and Special Pathogens</a:t>
            </a:r>
          </a:p>
          <a:p>
            <a:pPr algn="r">
              <a:lnSpc>
                <a:spcPct val="130000"/>
              </a:lnSpc>
            </a:pPr>
            <a:r>
              <a:rPr lang="de-DE" sz="1300" b="1" dirty="0" err="1">
                <a:latin typeface="Verdana"/>
                <a:cs typeface="Verdana"/>
              </a:rPr>
              <a:t>Biosafety</a:t>
            </a:r>
            <a:r>
              <a:rPr lang="de-DE" sz="1300" b="1" dirty="0">
                <a:latin typeface="Verdana"/>
                <a:cs typeface="Verdana"/>
              </a:rPr>
              <a:t> Level 4 Laboratory</a:t>
            </a:r>
          </a:p>
          <a:p>
            <a:pPr algn="r">
              <a:lnSpc>
                <a:spcPct val="130000"/>
              </a:lnSpc>
              <a:spcAft>
                <a:spcPts val="0"/>
              </a:spcAft>
            </a:pPr>
            <a:endParaRPr lang="de-DE" sz="1400" b="1" dirty="0">
              <a:uFill>
                <a:solidFill>
                  <a:srgbClr val="000000"/>
                </a:solidFill>
              </a:uFill>
              <a:latin typeface="Verdana"/>
              <a:cs typeface="Verdana"/>
            </a:endParaRPr>
          </a:p>
          <a:p>
            <a:pPr algn="r">
              <a:lnSpc>
                <a:spcPct val="130000"/>
              </a:lnSpc>
            </a:pPr>
            <a:r>
              <a:rPr lang="de-DE" sz="120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Andreas Kurth</a:t>
            </a:r>
          </a:p>
          <a:p>
            <a:pPr algn="r">
              <a:lnSpc>
                <a:spcPct val="130000"/>
              </a:lnSpc>
            </a:pPr>
            <a:r>
              <a:rPr lang="de-DE" sz="120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Joe Prescott</a:t>
            </a:r>
          </a:p>
          <a:p>
            <a:pPr algn="r">
              <a:lnSpc>
                <a:spcPct val="130000"/>
              </a:lnSpc>
            </a:pPr>
            <a:r>
              <a:rPr lang="de-DE" sz="120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Norman Kirchoff</a:t>
            </a:r>
          </a:p>
          <a:p>
            <a:pPr algn="r">
              <a:lnSpc>
                <a:spcPct val="130000"/>
              </a:lnSpc>
              <a:spcAft>
                <a:spcPts val="0"/>
              </a:spcAft>
            </a:pPr>
            <a:r>
              <a:rPr lang="de-DE" sz="120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Katharina Hansen-Kant</a:t>
            </a:r>
          </a:p>
          <a:p>
            <a:pPr algn="r">
              <a:lnSpc>
                <a:spcPct val="130000"/>
              </a:lnSpc>
            </a:pPr>
            <a:r>
              <a:rPr lang="de-DE" sz="120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Angelika Lander</a:t>
            </a:r>
          </a:p>
          <a:p>
            <a:pPr algn="r">
              <a:lnSpc>
                <a:spcPct val="130000"/>
              </a:lnSpc>
            </a:pPr>
            <a:r>
              <a:rPr lang="de-DE" sz="120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Alice Stern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6627027" y="151595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6" name="Datumsplatzhalter 1"/>
          <p:cNvSpPr txBox="1">
            <a:spLocks/>
          </p:cNvSpPr>
          <p:nvPr/>
        </p:nvSpPr>
        <p:spPr>
          <a:xfrm>
            <a:off x="476039" y="4875349"/>
            <a:ext cx="1885332" cy="269763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de-DE" sz="1200" dirty="0">
                <a:solidFill>
                  <a:schemeClr val="accent1"/>
                </a:solidFill>
              </a:rPr>
              <a:t>10.10.23</a:t>
            </a:r>
          </a:p>
        </p:txBody>
      </p:sp>
      <p:pic>
        <p:nvPicPr>
          <p:cNvPr id="29" name="Picture 4" descr="C:\Users\kurtha\Desktop\leute\DSC09480-0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512" t="10412" r="19680" b="9517"/>
          <a:stretch/>
        </p:blipFill>
        <p:spPr bwMode="auto">
          <a:xfrm>
            <a:off x="6179567" y="2306957"/>
            <a:ext cx="1300300" cy="14911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9" descr="C:\Users\kurtha\Desktop\leute\DSC03746a.jp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91" t="8012" r="15236"/>
          <a:stretch/>
        </p:blipFill>
        <p:spPr bwMode="auto">
          <a:xfrm>
            <a:off x="6174300" y="3557472"/>
            <a:ext cx="1316718" cy="121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Foliennummernplatzhalter 3"/>
          <p:cNvSpPr txBox="1">
            <a:spLocks/>
          </p:cNvSpPr>
          <p:nvPr/>
        </p:nvSpPr>
        <p:spPr>
          <a:xfrm>
            <a:off x="7942862" y="4917533"/>
            <a:ext cx="496872" cy="194697"/>
          </a:xfrm>
          <a:prstGeom prst="rect">
            <a:avLst/>
          </a:prstGeom>
        </p:spPr>
        <p:txBody>
          <a:bodyPr/>
          <a:lstStyle>
            <a:defPPr>
              <a:defRPr lang="de-DE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62A217B-ED1C-D84B-8478-63C77FA79618}" type="slidenum">
              <a:rPr lang="de-DE" sz="1200" smtClean="0">
                <a:solidFill>
                  <a:schemeClr val="accent1"/>
                </a:solidFill>
              </a:rPr>
              <a:pPr/>
              <a:t>11</a:t>
            </a:fld>
            <a:endParaRPr lang="de-DE" sz="1200" dirty="0">
              <a:solidFill>
                <a:schemeClr val="accent1"/>
              </a:solidFill>
            </a:endParaRPr>
          </a:p>
        </p:txBody>
      </p:sp>
      <p:pic>
        <p:nvPicPr>
          <p:cNvPr id="2" name="Picture 1" descr="Joseph-Prescott.jpe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47" t="5668" r="8961" b="27135"/>
          <a:stretch/>
        </p:blipFill>
        <p:spPr>
          <a:xfrm>
            <a:off x="7502169" y="3557472"/>
            <a:ext cx="1129190" cy="121430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74256D7-2175-4CDC-8201-D69EAD0099EC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-1" b="19638"/>
          <a:stretch/>
        </p:blipFill>
        <p:spPr>
          <a:xfrm>
            <a:off x="7488784" y="2442444"/>
            <a:ext cx="1145028" cy="1115028"/>
          </a:xfrm>
          <a:prstGeom prst="rect">
            <a:avLst/>
          </a:prstGeom>
        </p:spPr>
      </p:pic>
      <p:pic>
        <p:nvPicPr>
          <p:cNvPr id="27" name="Picture 8" descr="C:\Users\kurtha\Desktop\ZBS5 Gruppe-24.jpg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937" b="2515"/>
          <a:stretch/>
        </p:blipFill>
        <p:spPr bwMode="auto">
          <a:xfrm>
            <a:off x="6179228" y="889849"/>
            <a:ext cx="2452131" cy="1550073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Rechteck 24">
            <a:extLst>
              <a:ext uri="{FF2B5EF4-FFF2-40B4-BE49-F238E27FC236}">
                <a16:creationId xmlns:a16="http://schemas.microsoft.com/office/drawing/2014/main" id="{75AC3820-6193-44CC-BC7D-7A129157DF23}"/>
              </a:ext>
            </a:extLst>
          </p:cNvPr>
          <p:cNvSpPr/>
          <p:nvPr/>
        </p:nvSpPr>
        <p:spPr>
          <a:xfrm>
            <a:off x="3027683" y="4448611"/>
            <a:ext cx="2782101" cy="3231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30000"/>
              </a:lnSpc>
            </a:pPr>
            <a:r>
              <a:rPr lang="de-DE" sz="1200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Tony </a:t>
            </a:r>
            <a:r>
              <a:rPr lang="de-DE" sz="1200" dirty="0" err="1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Schountz</a:t>
            </a:r>
            <a:endParaRPr lang="de-DE" sz="1200" dirty="0">
              <a:uFill>
                <a:solidFill>
                  <a:srgbClr val="000000"/>
                </a:solidFill>
              </a:uFill>
              <a:latin typeface="Verdana"/>
              <a:cs typeface="Verdana"/>
            </a:endParaRPr>
          </a:p>
        </p:txBody>
      </p:sp>
      <p:pic>
        <p:nvPicPr>
          <p:cNvPr id="6" name="Picture 5" descr="Screen Shot 2023-10-07 at 20.21.03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59" y="3557472"/>
            <a:ext cx="657117" cy="637205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5216" y="4125446"/>
            <a:ext cx="4572000" cy="323165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>
              <a:lnSpc>
                <a:spcPct val="130000"/>
              </a:lnSpc>
            </a:pPr>
            <a:r>
              <a:rPr lang="de-DE" sz="1200" b="1" dirty="0">
                <a:uFill>
                  <a:solidFill>
                    <a:srgbClr val="000000"/>
                  </a:solidFill>
                </a:uFill>
                <a:latin typeface="Verdana"/>
                <a:cs typeface="Verdana"/>
              </a:rPr>
              <a:t>Colorado State University</a:t>
            </a:r>
          </a:p>
        </p:txBody>
      </p:sp>
      <p:sp>
        <p:nvSpPr>
          <p:cNvPr id="16" name="Footer Placeholder 2">
            <a:extLst>
              <a:ext uri="{FF2B5EF4-FFF2-40B4-BE49-F238E27FC236}">
                <a16:creationId xmlns:a16="http://schemas.microsoft.com/office/drawing/2014/main" id="{8B58D843-29E4-42D8-B07F-6E80B1E2CE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917533"/>
            <a:ext cx="5243070" cy="230832"/>
          </a:xfrm>
        </p:spPr>
        <p:txBody>
          <a:bodyPr/>
          <a:lstStyle/>
          <a:p>
            <a:r>
              <a:rPr lang="en-GB" dirty="0"/>
              <a:t>Silke A. Riesle-Sbarbaro              </a:t>
            </a:r>
            <a:r>
              <a:rPr lang="en-US" i="1" dirty="0"/>
              <a:t>International Symposium on Zoonoses Research 2023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319263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398"/>
    </mc:Choice>
    <mc:Fallback xmlns="">
      <p:transition spd="slow" advTm="10398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HPS_distribution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772" y="1314637"/>
            <a:ext cx="3680497" cy="2250399"/>
          </a:xfrm>
          <a:prstGeom prst="ellipse">
            <a:avLst/>
          </a:prstGeom>
          <a:ln w="12700" cap="rnd" cmpd="sng">
            <a:solidFill>
              <a:srgbClr val="333333"/>
            </a:solidFill>
          </a:ln>
          <a:effectLst/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Picture 8" descr="HCPS_distribution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1152" y="1337897"/>
            <a:ext cx="4602789" cy="2348142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2</a:t>
            </a:fld>
            <a:endParaRPr lang="de-DE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47050" y="798396"/>
            <a:ext cx="3345235" cy="28106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A57BA"/>
                </a:solidFill>
                <a:latin typeface="Palatino"/>
                <a:cs typeface="Palatino"/>
              </a:rPr>
              <a:t>Hantaviruses Distribution </a:t>
            </a:r>
          </a:p>
        </p:txBody>
      </p:sp>
      <p:sp>
        <p:nvSpPr>
          <p:cNvPr id="6" name="Rectangle 5"/>
          <p:cNvSpPr/>
          <p:nvPr/>
        </p:nvSpPr>
        <p:spPr>
          <a:xfrm>
            <a:off x="7431432" y="3684567"/>
            <a:ext cx="1582509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900" dirty="0" err="1"/>
              <a:t>Jonsson</a:t>
            </a:r>
            <a:r>
              <a:rPr lang="en-GB" sz="900" dirty="0"/>
              <a:t> C, </a:t>
            </a:r>
            <a:r>
              <a:rPr lang="en-GB" sz="900" i="1" dirty="0" err="1"/>
              <a:t>Clin</a:t>
            </a:r>
            <a:r>
              <a:rPr lang="en-GB" sz="900" i="1" dirty="0"/>
              <a:t> </a:t>
            </a:r>
            <a:r>
              <a:rPr lang="en-GB" sz="900" i="1" dirty="0" err="1"/>
              <a:t>Mic</a:t>
            </a:r>
            <a:r>
              <a:rPr lang="en-GB" sz="900" i="1" dirty="0"/>
              <a:t> Rev </a:t>
            </a:r>
            <a:r>
              <a:rPr lang="en-GB" sz="900" dirty="0"/>
              <a:t>2010</a:t>
            </a:r>
          </a:p>
        </p:txBody>
      </p:sp>
      <p:sp>
        <p:nvSpPr>
          <p:cNvPr id="7" name="Rectangle 6"/>
          <p:cNvSpPr/>
          <p:nvPr/>
        </p:nvSpPr>
        <p:spPr>
          <a:xfrm>
            <a:off x="2438096" y="3695906"/>
            <a:ext cx="1554189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900" dirty="0"/>
              <a:t>Aguilar PV, </a:t>
            </a:r>
            <a:r>
              <a:rPr lang="en-GB" sz="900" i="1" dirty="0"/>
              <a:t>PLOS NTD </a:t>
            </a:r>
            <a:r>
              <a:rPr lang="en-GB" sz="900" dirty="0"/>
              <a:t>2019 </a:t>
            </a:r>
          </a:p>
        </p:txBody>
      </p:sp>
      <p:sp>
        <p:nvSpPr>
          <p:cNvPr id="11" name="Title 9"/>
          <p:cNvSpPr txBox="1">
            <a:spLocks/>
          </p:cNvSpPr>
          <p:nvPr/>
        </p:nvSpPr>
        <p:spPr>
          <a:xfrm>
            <a:off x="5179863" y="798396"/>
            <a:ext cx="2762999" cy="28106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ts val="2150"/>
              </a:lnSpc>
              <a:spcBef>
                <a:spcPct val="0"/>
              </a:spcBef>
              <a:buNone/>
              <a:defRPr sz="20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rgbClr val="0A57BA"/>
                </a:solidFill>
                <a:latin typeface="Palatino"/>
                <a:cs typeface="Palatino"/>
              </a:rPr>
              <a:t>Disease Epidemiology 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957673" y="2683095"/>
            <a:ext cx="5450270" cy="1028861"/>
            <a:chOff x="957673" y="2513010"/>
            <a:chExt cx="5450270" cy="1028861"/>
          </a:xfrm>
        </p:grpSpPr>
        <p:sp>
          <p:nvSpPr>
            <p:cNvPr id="23" name="Oval 22"/>
            <p:cNvSpPr/>
            <p:nvPr/>
          </p:nvSpPr>
          <p:spPr>
            <a:xfrm>
              <a:off x="5673572" y="2859540"/>
              <a:ext cx="734371" cy="682331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Oval 23"/>
            <p:cNvSpPr/>
            <p:nvPr/>
          </p:nvSpPr>
          <p:spPr>
            <a:xfrm>
              <a:off x="957673" y="2513010"/>
              <a:ext cx="734371" cy="603377"/>
            </a:xfrm>
            <a:prstGeom prst="ellipse">
              <a:avLst/>
            </a:prstGeom>
            <a:noFill/>
            <a:ln w="28575" cmpd="sng">
              <a:solidFill>
                <a:srgbClr val="FF0000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27" name="Date Placeholder 1"/>
          <p:cNvSpPr>
            <a:spLocks noGrp="1"/>
          </p:cNvSpPr>
          <p:nvPr>
            <p:ph type="dt" sz="half" idx="10"/>
          </p:nvPr>
        </p:nvSpPr>
        <p:spPr>
          <a:xfrm>
            <a:off x="564826" y="4917533"/>
            <a:ext cx="1860421" cy="194697"/>
          </a:xfrm>
        </p:spPr>
        <p:txBody>
          <a:bodyPr/>
          <a:lstStyle/>
          <a:p>
            <a:r>
              <a:rPr lang="de-DE" dirty="0"/>
              <a:t>10.10.23</a:t>
            </a:r>
          </a:p>
        </p:txBody>
      </p:sp>
      <p:sp>
        <p:nvSpPr>
          <p:cNvPr id="14" name="Footer Placeholder 2">
            <a:extLst>
              <a:ext uri="{FF2B5EF4-FFF2-40B4-BE49-F238E27FC236}">
                <a16:creationId xmlns:a16="http://schemas.microsoft.com/office/drawing/2014/main" id="{273084C1-AEF2-4DFE-87AF-8116459082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917533"/>
            <a:ext cx="5243070" cy="230832"/>
          </a:xfrm>
        </p:spPr>
        <p:txBody>
          <a:bodyPr/>
          <a:lstStyle/>
          <a:p>
            <a:r>
              <a:rPr lang="en-GB" dirty="0"/>
              <a:t>Silke A. Riesle-Sbarbaro              </a:t>
            </a:r>
            <a:r>
              <a:rPr lang="en-US" i="1" dirty="0"/>
              <a:t>International Symposium on Zoonoses Research 2023</a:t>
            </a:r>
          </a:p>
          <a:p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41923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098"/>
    </mc:Choice>
    <mc:Fallback xmlns="">
      <p:transition spd="slow" advTm="6509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3</a:t>
            </a:fld>
            <a:endParaRPr lang="de-DE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25255"/>
            <a:ext cx="7983646" cy="281060"/>
          </a:xfrm>
        </p:spPr>
        <p:txBody>
          <a:bodyPr/>
          <a:lstStyle/>
          <a:p>
            <a:pPr algn="ctr"/>
            <a:r>
              <a:rPr lang="en-GB" dirty="0">
                <a:latin typeface="Palatino"/>
                <a:cs typeface="Palatino"/>
              </a:rPr>
              <a:t>Zoonotic transmission – Andes virus</a:t>
            </a:r>
          </a:p>
        </p:txBody>
      </p:sp>
      <p:pic>
        <p:nvPicPr>
          <p:cNvPr id="7" name="Picture 6" descr="distribution_RR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175037"/>
            <a:ext cx="1659551" cy="345313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93989" y="4605095"/>
            <a:ext cx="1859422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800" dirty="0"/>
              <a:t>Reyes, Rev Chi </a:t>
            </a:r>
            <a:r>
              <a:rPr lang="en-GB" sz="800" dirty="0" err="1"/>
              <a:t>Inf</a:t>
            </a:r>
            <a:r>
              <a:rPr lang="en-GB" sz="800" dirty="0"/>
              <a:t> 2019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53412" y="342152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12" name="Rectangle 11"/>
          <p:cNvSpPr/>
          <p:nvPr/>
        </p:nvSpPr>
        <p:spPr>
          <a:xfrm>
            <a:off x="2417359" y="4605095"/>
            <a:ext cx="14721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800" dirty="0"/>
              <a:t>Palma, PLOS ONE 2012</a:t>
            </a:r>
          </a:p>
        </p:txBody>
      </p:sp>
      <p:pic>
        <p:nvPicPr>
          <p:cNvPr id="15" name="Picture 14" descr="Screen Shot 2023-03-11 at 14.03.06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3410" y="1210711"/>
            <a:ext cx="1685054" cy="816639"/>
          </a:xfrm>
          <a:prstGeom prst="rect">
            <a:avLst/>
          </a:prstGeom>
          <a:ln w="12700" cap="sq" cmpd="sng">
            <a:solidFill>
              <a:schemeClr val="tx1">
                <a:lumMod val="65000"/>
                <a:lumOff val="35000"/>
              </a:schemeClr>
            </a:solidFill>
            <a:prstDash val="solid"/>
            <a:miter lim="800000"/>
          </a:ln>
          <a:effectLst/>
        </p:spPr>
      </p:pic>
      <p:pic>
        <p:nvPicPr>
          <p:cNvPr id="17" name="Picture 16" descr="Distribution-of-Oligoryzomys-longicaudatus-Geographic-distribution-of-Oligoryzomys_W640.jpeg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9" t="1665" r="2547" b="5035"/>
          <a:stretch/>
        </p:blipFill>
        <p:spPr>
          <a:xfrm>
            <a:off x="2147476" y="2101381"/>
            <a:ext cx="1689788" cy="2503714"/>
          </a:xfrm>
          <a:prstGeom prst="rect">
            <a:avLst/>
          </a:prstGeom>
          <a:ln w="12700" cap="sq" cmpd="sng">
            <a:solidFill>
              <a:srgbClr val="595959"/>
            </a:solidFill>
            <a:prstDash val="solid"/>
            <a:miter lim="800000"/>
          </a:ln>
          <a:effectLst/>
        </p:spPr>
      </p:pic>
      <p:grpSp>
        <p:nvGrpSpPr>
          <p:cNvPr id="43" name="Group 42"/>
          <p:cNvGrpSpPr/>
          <p:nvPr/>
        </p:nvGrpSpPr>
        <p:grpSpPr>
          <a:xfrm>
            <a:off x="3006122" y="2394604"/>
            <a:ext cx="2439617" cy="2210491"/>
            <a:chOff x="3006122" y="2394604"/>
            <a:chExt cx="2439617" cy="2210491"/>
          </a:xfrm>
        </p:grpSpPr>
        <p:pic>
          <p:nvPicPr>
            <p:cNvPr id="18" name="Picture 17" descr="Screen Shot 2023-03-12 at 12.34.21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34634" y="2394604"/>
              <a:ext cx="1311105" cy="2210491"/>
            </a:xfrm>
            <a:prstGeom prst="rect">
              <a:avLst/>
            </a:prstGeom>
            <a:ln w="12700" cap="sq" cmpd="sng">
              <a:solidFill>
                <a:srgbClr val="1DC405"/>
              </a:solidFill>
              <a:prstDash val="solid"/>
              <a:miter lim="800000"/>
            </a:ln>
            <a:effectLst/>
          </p:spPr>
        </p:pic>
        <p:cxnSp>
          <p:nvCxnSpPr>
            <p:cNvPr id="20" name="Straight Connector 19"/>
            <p:cNvCxnSpPr/>
            <p:nvPr/>
          </p:nvCxnSpPr>
          <p:spPr>
            <a:xfrm flipV="1">
              <a:off x="3051807" y="2394605"/>
              <a:ext cx="1078677" cy="547148"/>
            </a:xfrm>
            <a:prstGeom prst="line">
              <a:avLst/>
            </a:prstGeom>
            <a:ln w="19050" cmpd="sng">
              <a:solidFill>
                <a:srgbClr val="1DC40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3006122" y="4144779"/>
              <a:ext cx="1078677" cy="451180"/>
            </a:xfrm>
            <a:prstGeom prst="line">
              <a:avLst/>
            </a:prstGeom>
            <a:ln w="19050" cmpd="sng">
              <a:solidFill>
                <a:srgbClr val="1DC405"/>
              </a:solidFill>
              <a:prstDash val="das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4" name="Group 43"/>
          <p:cNvGrpSpPr/>
          <p:nvPr/>
        </p:nvGrpSpPr>
        <p:grpSpPr>
          <a:xfrm>
            <a:off x="5631940" y="1192440"/>
            <a:ext cx="3012394" cy="1664712"/>
            <a:chOff x="5631940" y="1192440"/>
            <a:chExt cx="3012394" cy="1664712"/>
          </a:xfrm>
        </p:grpSpPr>
        <p:grpSp>
          <p:nvGrpSpPr>
            <p:cNvPr id="27" name="Group 26"/>
            <p:cNvGrpSpPr/>
            <p:nvPr/>
          </p:nvGrpSpPr>
          <p:grpSpPr>
            <a:xfrm>
              <a:off x="5631940" y="1192440"/>
              <a:ext cx="3012394" cy="1664712"/>
              <a:chOff x="1900725" y="1080671"/>
              <a:chExt cx="5025056" cy="2776951"/>
            </a:xfrm>
            <a:solidFill>
              <a:schemeClr val="bg1">
                <a:lumMod val="95000"/>
              </a:schemeClr>
            </a:solidFill>
            <a:effectLst/>
          </p:grpSpPr>
          <p:sp>
            <p:nvSpPr>
              <p:cNvPr id="28" name="Rectangle 27"/>
              <p:cNvSpPr/>
              <p:nvPr/>
            </p:nvSpPr>
            <p:spPr>
              <a:xfrm>
                <a:off x="1900725" y="1080671"/>
                <a:ext cx="5025056" cy="2776951"/>
              </a:xfrm>
              <a:prstGeom prst="rect">
                <a:avLst/>
              </a:prstGeom>
              <a:grpFill/>
              <a:ln>
                <a:solidFill>
                  <a:schemeClr val="tx1">
                    <a:lumMod val="50000"/>
                    <a:lumOff val="50000"/>
                  </a:schemeClr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30" name="Picture 29" descr="human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632005" y="1598856"/>
                <a:ext cx="818702" cy="1800001"/>
              </a:xfrm>
              <a:prstGeom prst="rect">
                <a:avLst/>
              </a:prstGeom>
              <a:grpFill/>
            </p:spPr>
          </p:pic>
          <p:cxnSp>
            <p:nvCxnSpPr>
              <p:cNvPr id="31" name="Straight Arrow Connector 30"/>
              <p:cNvCxnSpPr/>
              <p:nvPr/>
            </p:nvCxnSpPr>
            <p:spPr>
              <a:xfrm>
                <a:off x="3416906" y="2498858"/>
                <a:ext cx="2071674" cy="0"/>
              </a:xfrm>
              <a:prstGeom prst="straightConnector1">
                <a:avLst/>
              </a:prstGeom>
              <a:grpFill/>
              <a:ln w="76200" cap="rnd" cmpd="sng">
                <a:solidFill>
                  <a:schemeClr val="tx1">
                    <a:lumMod val="85000"/>
                    <a:lumOff val="15000"/>
                  </a:schemeClr>
                </a:solidFill>
                <a:round/>
                <a:headEnd type="none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" name="Picture 33" descr="raton5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5783816" y="1964218"/>
              <a:ext cx="642002" cy="568297"/>
            </a:xfrm>
            <a:prstGeom prst="rect">
              <a:avLst/>
            </a:prstGeom>
          </p:spPr>
        </p:pic>
      </p:grpSp>
      <p:grpSp>
        <p:nvGrpSpPr>
          <p:cNvPr id="45" name="Group 44"/>
          <p:cNvGrpSpPr/>
          <p:nvPr/>
        </p:nvGrpSpPr>
        <p:grpSpPr>
          <a:xfrm>
            <a:off x="5631940" y="2954323"/>
            <a:ext cx="3012394" cy="1664712"/>
            <a:chOff x="5631940" y="2954323"/>
            <a:chExt cx="3012394" cy="1664712"/>
          </a:xfrm>
        </p:grpSpPr>
        <p:grpSp>
          <p:nvGrpSpPr>
            <p:cNvPr id="38" name="Group 37"/>
            <p:cNvGrpSpPr/>
            <p:nvPr/>
          </p:nvGrpSpPr>
          <p:grpSpPr>
            <a:xfrm>
              <a:off x="5631940" y="2954323"/>
              <a:ext cx="3012394" cy="1664712"/>
              <a:chOff x="1900725" y="1080671"/>
              <a:chExt cx="5025056" cy="2776951"/>
            </a:xfrm>
          </p:grpSpPr>
          <p:sp>
            <p:nvSpPr>
              <p:cNvPr id="39" name="Rectangle 38"/>
              <p:cNvSpPr/>
              <p:nvPr/>
            </p:nvSpPr>
            <p:spPr>
              <a:xfrm>
                <a:off x="1900725" y="1080671"/>
                <a:ext cx="5025056" cy="2776951"/>
              </a:xfrm>
              <a:prstGeom prst="rect">
                <a:avLst/>
              </a:prstGeom>
              <a:solidFill>
                <a:schemeClr val="accent3">
                  <a:lumMod val="20000"/>
                  <a:lumOff val="80000"/>
                </a:schemeClr>
              </a:solidFill>
              <a:ln>
                <a:solidFill>
                  <a:schemeClr val="tx1">
                    <a:lumMod val="65000"/>
                    <a:lumOff val="35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pic>
            <p:nvPicPr>
              <p:cNvPr id="40" name="Picture 39" descr="human.png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55797" y="1598856"/>
                <a:ext cx="818702" cy="1800001"/>
              </a:xfrm>
              <a:prstGeom prst="rect">
                <a:avLst/>
              </a:prstGeom>
            </p:spPr>
          </p:pic>
          <p:cxnSp>
            <p:nvCxnSpPr>
              <p:cNvPr id="41" name="Straight Arrow Connector 40"/>
              <p:cNvCxnSpPr/>
              <p:nvPr/>
            </p:nvCxnSpPr>
            <p:spPr>
              <a:xfrm>
                <a:off x="3377431" y="2498858"/>
                <a:ext cx="2071674" cy="0"/>
              </a:xfrm>
              <a:prstGeom prst="straightConnector1">
                <a:avLst/>
              </a:prstGeom>
              <a:ln w="76200" cmpd="sng">
                <a:solidFill>
                  <a:srgbClr val="1DC405"/>
                </a:solidFill>
                <a:headEnd type="arrow"/>
                <a:tailEnd type="arrow"/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2" name="Picture 41" descr="human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6154" y="3264962"/>
              <a:ext cx="490791" cy="1079055"/>
            </a:xfrm>
            <a:prstGeom prst="rect">
              <a:avLst/>
            </a:prstGeom>
          </p:spPr>
        </p:pic>
      </p:grpSp>
      <p:sp>
        <p:nvSpPr>
          <p:cNvPr id="32" name="Rectangle 31"/>
          <p:cNvSpPr/>
          <p:nvPr/>
        </p:nvSpPr>
        <p:spPr>
          <a:xfrm>
            <a:off x="4052454" y="4588617"/>
            <a:ext cx="14721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800" dirty="0" err="1"/>
              <a:t>Bellomo</a:t>
            </a:r>
            <a:r>
              <a:rPr lang="en-GB" sz="800" dirty="0"/>
              <a:t>, </a:t>
            </a:r>
            <a:r>
              <a:rPr lang="en-GB" sz="800" dirty="0" err="1"/>
              <a:t>mSphere</a:t>
            </a:r>
            <a:r>
              <a:rPr lang="en-GB" sz="800" dirty="0"/>
              <a:t> 2023</a:t>
            </a:r>
          </a:p>
        </p:txBody>
      </p:sp>
      <p:sp>
        <p:nvSpPr>
          <p:cNvPr id="35" name="Date Placeholder 1"/>
          <p:cNvSpPr>
            <a:spLocks noGrp="1"/>
          </p:cNvSpPr>
          <p:nvPr>
            <p:ph type="dt" sz="half" idx="10"/>
          </p:nvPr>
        </p:nvSpPr>
        <p:spPr>
          <a:xfrm>
            <a:off x="564826" y="4917533"/>
            <a:ext cx="1860421" cy="194697"/>
          </a:xfrm>
        </p:spPr>
        <p:txBody>
          <a:bodyPr/>
          <a:lstStyle/>
          <a:p>
            <a:r>
              <a:rPr lang="de-DE" dirty="0"/>
              <a:t>10.10.23</a:t>
            </a:r>
          </a:p>
        </p:txBody>
      </p:sp>
      <p:pic>
        <p:nvPicPr>
          <p:cNvPr id="2" name="Picture 1" descr="Screen Shot 2023-10-08 at 19.07.14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0388" y="1643237"/>
            <a:ext cx="2920364" cy="3070499"/>
          </a:xfrm>
          <a:prstGeom prst="rect">
            <a:avLst/>
          </a:prstGeom>
          <a:effectLst/>
        </p:spPr>
      </p:pic>
      <p:sp>
        <p:nvSpPr>
          <p:cNvPr id="33" name="Rectangle 32"/>
          <p:cNvSpPr/>
          <p:nvPr/>
        </p:nvSpPr>
        <p:spPr>
          <a:xfrm>
            <a:off x="7178445" y="4588617"/>
            <a:ext cx="1472165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GB" sz="800" dirty="0"/>
              <a:t>Martinez, NEJM 2020</a:t>
            </a:r>
          </a:p>
        </p:txBody>
      </p:sp>
      <p:sp>
        <p:nvSpPr>
          <p:cNvPr id="36" name="Footer Placeholder 2">
            <a:extLst>
              <a:ext uri="{FF2B5EF4-FFF2-40B4-BE49-F238E27FC236}">
                <a16:creationId xmlns:a16="http://schemas.microsoft.com/office/drawing/2014/main" id="{7A2E6960-48BD-4F97-B2AC-9E5107C1F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917533"/>
            <a:ext cx="5243070" cy="230832"/>
          </a:xfrm>
        </p:spPr>
        <p:txBody>
          <a:bodyPr/>
          <a:lstStyle/>
          <a:p>
            <a:r>
              <a:rPr lang="en-GB" dirty="0"/>
              <a:t>Silke A. Riesle-Sbarbaro              </a:t>
            </a:r>
            <a:r>
              <a:rPr lang="en-US" i="1" dirty="0"/>
              <a:t>International Symposium on Zoonoses Research 2023</a:t>
            </a:r>
          </a:p>
          <a:p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40765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83"/>
    </mc:Choice>
    <mc:Fallback xmlns="">
      <p:transition spd="slow" advTm="8678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HCPS_stages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1" y="1251415"/>
            <a:ext cx="4668926" cy="2543861"/>
          </a:xfrm>
          <a:prstGeom prst="rect">
            <a:avLst/>
          </a:prstGeom>
        </p:spPr>
      </p:pic>
      <p:pic>
        <p:nvPicPr>
          <p:cNvPr id="19" name="Picture 18" descr="Screen Shot 2022-06-01 at 09.58.26.png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8887" y="3036093"/>
            <a:ext cx="2283944" cy="1681687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2A217B-ED1C-D84B-8478-63C77FA79618}" type="slidenum">
              <a:rPr lang="de-DE" smtClean="0"/>
              <a:t>4</a:t>
            </a:fld>
            <a:endParaRPr lang="de-DE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600271"/>
            <a:ext cx="7983646" cy="28106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A57BA"/>
                </a:solidFill>
                <a:latin typeface="Palatino"/>
                <a:cs typeface="Palatino"/>
              </a:rPr>
              <a:t>Hantavirus-induced cardiopulmonary syndrome – animal model</a:t>
            </a:r>
          </a:p>
        </p:txBody>
      </p:sp>
      <p:pic>
        <p:nvPicPr>
          <p:cNvPr id="7" name="Picture 6" descr="Screen Shot 2022-11-09 at 15.35.02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61" y="4017677"/>
            <a:ext cx="778271" cy="50773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73933" y="4129984"/>
            <a:ext cx="1743489" cy="27645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1">
                <a:lumMod val="50000"/>
                <a:lumOff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7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269883" y="4129984"/>
            <a:ext cx="727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" dirty="0">
                <a:latin typeface="Arial"/>
                <a:cs typeface="Arial"/>
              </a:rPr>
              <a:t>Incubation</a:t>
            </a:r>
          </a:p>
          <a:p>
            <a:pPr algn="ctr"/>
            <a:r>
              <a:rPr lang="en-GB" sz="600" dirty="0">
                <a:latin typeface="Arial"/>
                <a:cs typeface="Arial"/>
              </a:rPr>
              <a:t>(7 – 19 days)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239835" y="4135245"/>
            <a:ext cx="6124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dirty="0">
                <a:latin typeface="Arial"/>
                <a:cs typeface="Arial"/>
              </a:rPr>
              <a:t>Acute phase</a:t>
            </a:r>
          </a:p>
          <a:p>
            <a:pPr algn="ctr"/>
            <a:r>
              <a:rPr lang="en-GB" sz="600" dirty="0">
                <a:latin typeface="Arial"/>
                <a:cs typeface="Arial"/>
              </a:rPr>
              <a:t>(12 – 24 h)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107074" y="3768398"/>
            <a:ext cx="1492716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GB" sz="800" dirty="0" err="1"/>
              <a:t>Avšič-Županc</a:t>
            </a:r>
            <a:r>
              <a:rPr lang="en-GB" sz="800" dirty="0"/>
              <a:t>, </a:t>
            </a:r>
            <a:r>
              <a:rPr lang="en-GB" sz="800" i="1" dirty="0" err="1"/>
              <a:t>Clin</a:t>
            </a:r>
            <a:r>
              <a:rPr lang="en-GB" sz="800" i="1" dirty="0"/>
              <a:t> </a:t>
            </a:r>
            <a:r>
              <a:rPr lang="en-GB" sz="800" i="1" dirty="0" err="1"/>
              <a:t>Microb</a:t>
            </a:r>
            <a:r>
              <a:rPr lang="en-GB" sz="800" i="1" dirty="0"/>
              <a:t> </a:t>
            </a:r>
            <a:r>
              <a:rPr lang="en-GB" sz="800" dirty="0"/>
              <a:t>2019</a:t>
            </a:r>
          </a:p>
        </p:txBody>
      </p:sp>
      <p:grpSp>
        <p:nvGrpSpPr>
          <p:cNvPr id="14" name="Group 13"/>
          <p:cNvGrpSpPr>
            <a:grpSpLocks noChangeAspect="1"/>
          </p:cNvGrpSpPr>
          <p:nvPr/>
        </p:nvGrpSpPr>
        <p:grpSpPr>
          <a:xfrm>
            <a:off x="7229421" y="1029146"/>
            <a:ext cx="1578546" cy="3688679"/>
            <a:chOff x="5164566" y="1177421"/>
            <a:chExt cx="1523797" cy="3560738"/>
          </a:xfrm>
        </p:grpSpPr>
        <p:pic>
          <p:nvPicPr>
            <p:cNvPr id="12" name="Picture 11" descr="Screen Shot 2022-11-09 at 16.36.42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4566" y="1177421"/>
              <a:ext cx="1523797" cy="3347995"/>
            </a:xfrm>
            <a:prstGeom prst="rect">
              <a:avLst/>
            </a:prstGeom>
          </p:spPr>
        </p:pic>
        <p:sp>
          <p:nvSpPr>
            <p:cNvPr id="13" name="Rectangle 12"/>
            <p:cNvSpPr/>
            <p:nvPr/>
          </p:nvSpPr>
          <p:spPr>
            <a:xfrm>
              <a:off x="5324533" y="4522715"/>
              <a:ext cx="1313180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sz="800" dirty="0" err="1"/>
                <a:t>Safronetz</a:t>
              </a:r>
              <a:r>
                <a:rPr lang="en-GB" sz="800" dirty="0"/>
                <a:t>, </a:t>
              </a:r>
              <a:r>
                <a:rPr lang="en-GB" sz="800" i="1" dirty="0"/>
                <a:t>PLOS Path</a:t>
              </a:r>
              <a:r>
                <a:rPr lang="en-GB" sz="800" dirty="0"/>
                <a:t> 2011</a:t>
              </a: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202028" y="1133061"/>
            <a:ext cx="1855455" cy="1976737"/>
            <a:chOff x="5450508" y="1901800"/>
            <a:chExt cx="1855455" cy="1976737"/>
          </a:xfrm>
        </p:grpSpPr>
        <p:pic>
          <p:nvPicPr>
            <p:cNvPr id="15" name="Picture 14" descr="Screen Shot 2022-11-09 at 17.13.04.png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50508" y="1901800"/>
              <a:ext cx="1855455" cy="1846337"/>
            </a:xfrm>
            <a:prstGeom prst="rect">
              <a:avLst/>
            </a:prstGeom>
          </p:spPr>
        </p:pic>
        <p:sp>
          <p:nvSpPr>
            <p:cNvPr id="16" name="Rectangle 15"/>
            <p:cNvSpPr/>
            <p:nvPr/>
          </p:nvSpPr>
          <p:spPr>
            <a:xfrm>
              <a:off x="6172751" y="3663093"/>
              <a:ext cx="1121872" cy="21544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r"/>
              <a:r>
                <a:rPr lang="en-GB" sz="800" dirty="0"/>
                <a:t>Hooper, </a:t>
              </a:r>
              <a:r>
                <a:rPr lang="en-GB" sz="800" i="1" dirty="0"/>
                <a:t>Virology </a:t>
              </a:r>
              <a:r>
                <a:rPr lang="en-GB" sz="800" dirty="0"/>
                <a:t>2001</a:t>
              </a:r>
            </a:p>
          </p:txBody>
        </p:sp>
      </p:grpSp>
      <p:sp>
        <p:nvSpPr>
          <p:cNvPr id="18" name="Date Placeholder 1"/>
          <p:cNvSpPr>
            <a:spLocks noGrp="1"/>
          </p:cNvSpPr>
          <p:nvPr>
            <p:ph type="dt" sz="half" idx="10"/>
          </p:nvPr>
        </p:nvSpPr>
        <p:spPr>
          <a:xfrm>
            <a:off x="564826" y="4917533"/>
            <a:ext cx="1860421" cy="194697"/>
          </a:xfrm>
        </p:spPr>
        <p:txBody>
          <a:bodyPr/>
          <a:lstStyle/>
          <a:p>
            <a:r>
              <a:rPr lang="de-DE" dirty="0"/>
              <a:t>10.10.23</a:t>
            </a:r>
          </a:p>
        </p:txBody>
      </p:sp>
      <p:sp>
        <p:nvSpPr>
          <p:cNvPr id="21" name="Footer Placeholder 2">
            <a:extLst>
              <a:ext uri="{FF2B5EF4-FFF2-40B4-BE49-F238E27FC236}">
                <a16:creationId xmlns:a16="http://schemas.microsoft.com/office/drawing/2014/main" id="{A325BE9B-F9D6-4859-A498-BC04B1B611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917533"/>
            <a:ext cx="5243070" cy="230832"/>
          </a:xfrm>
        </p:spPr>
        <p:txBody>
          <a:bodyPr/>
          <a:lstStyle/>
          <a:p>
            <a:r>
              <a:rPr lang="en-GB" dirty="0"/>
              <a:t>Silke A. Riesle-Sbarbaro              </a:t>
            </a:r>
            <a:r>
              <a:rPr lang="en-US" i="1" dirty="0"/>
              <a:t>International Symposium on Zoonoses Research 2023</a:t>
            </a:r>
          </a:p>
          <a:p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6125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8518"/>
    </mc:Choice>
    <mc:Fallback xmlns="">
      <p:transition spd="slow" advTm="108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Hamster_dpi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2991" y="1231482"/>
            <a:ext cx="2138376" cy="1044000"/>
          </a:xfrm>
          <a:prstGeom prst="rect">
            <a:avLst/>
          </a:prstGeom>
        </p:spPr>
      </p:pic>
      <p:pic>
        <p:nvPicPr>
          <p:cNvPr id="32" name="Picture 31" descr="Hamster_dpi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0574" y="1303493"/>
            <a:ext cx="2138376" cy="1044000"/>
          </a:xfrm>
          <a:prstGeom prst="rect">
            <a:avLst/>
          </a:prstGeom>
        </p:spPr>
      </p:pic>
      <p:pic>
        <p:nvPicPr>
          <p:cNvPr id="10" name="Picture 9" descr="Hamster_dpi1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8158" y="3511775"/>
            <a:ext cx="2124000" cy="1080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457200" y="181085"/>
            <a:ext cx="7983646" cy="556776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ts val="2150"/>
              </a:lnSpc>
              <a:spcBef>
                <a:spcPct val="0"/>
              </a:spcBef>
              <a:buNone/>
              <a:defRPr sz="20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br>
              <a:rPr lang="en-GB" dirty="0">
                <a:solidFill>
                  <a:srgbClr val="0A57BA"/>
                </a:solidFill>
                <a:latin typeface="Palatino"/>
                <a:cs typeface="Palatino"/>
              </a:rPr>
            </a:br>
            <a:r>
              <a:rPr lang="en-GB" dirty="0">
                <a:solidFill>
                  <a:srgbClr val="0A57BA"/>
                </a:solidFill>
                <a:latin typeface="Palatino"/>
                <a:cs typeface="Palatino"/>
              </a:rPr>
              <a:t>Experimental design of the pilot study</a:t>
            </a:r>
          </a:p>
        </p:txBody>
      </p:sp>
      <p:sp>
        <p:nvSpPr>
          <p:cNvPr id="14" name="Line 30"/>
          <p:cNvSpPr>
            <a:spLocks noChangeShapeType="1"/>
          </p:cNvSpPr>
          <p:nvPr/>
        </p:nvSpPr>
        <p:spPr bwMode="auto">
          <a:xfrm>
            <a:off x="513900" y="2731596"/>
            <a:ext cx="7485662" cy="0"/>
          </a:xfrm>
          <a:prstGeom prst="line">
            <a:avLst/>
          </a:prstGeom>
          <a:noFill/>
          <a:ln w="50800">
            <a:solidFill>
              <a:schemeClr val="tx1"/>
            </a:solidFill>
            <a:round/>
            <a:headEnd type="oval"/>
            <a:tailEnd type="oval" w="med" len="med"/>
          </a:ln>
        </p:spPr>
        <p:txBody>
          <a:bodyPr/>
          <a:lstStyle/>
          <a:p>
            <a:endParaRPr lang="de-DE"/>
          </a:p>
        </p:txBody>
      </p:sp>
      <p:sp>
        <p:nvSpPr>
          <p:cNvPr id="15" name="TextBox 14"/>
          <p:cNvSpPr txBox="1"/>
          <p:nvPr/>
        </p:nvSpPr>
        <p:spPr>
          <a:xfrm>
            <a:off x="1267941" y="2785676"/>
            <a:ext cx="759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ahoma"/>
                <a:cs typeface="Tahoma"/>
              </a:rPr>
              <a:t>0 dpi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474735" y="2785049"/>
            <a:ext cx="9064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ahoma"/>
                <a:cs typeface="Tahoma"/>
              </a:rPr>
              <a:t>40 dpi</a:t>
            </a:r>
          </a:p>
        </p:txBody>
      </p:sp>
      <p:sp>
        <p:nvSpPr>
          <p:cNvPr id="2" name="Multiply 1"/>
          <p:cNvSpPr/>
          <p:nvPr/>
        </p:nvSpPr>
        <p:spPr>
          <a:xfrm>
            <a:off x="5233377" y="3856182"/>
            <a:ext cx="914400" cy="914400"/>
          </a:xfrm>
          <a:prstGeom prst="mathMultiply">
            <a:avLst>
              <a:gd name="adj1" fmla="val 19311"/>
            </a:avLst>
          </a:prstGeom>
          <a:solidFill>
            <a:srgbClr val="9B2A28"/>
          </a:solidFill>
          <a:ln w="28575" cmpd="sng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TextBox 7"/>
          <p:cNvSpPr txBox="1"/>
          <p:nvPr/>
        </p:nvSpPr>
        <p:spPr>
          <a:xfrm>
            <a:off x="5649241" y="10925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7575549" y="1982620"/>
            <a:ext cx="8056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>
                <a:solidFill>
                  <a:srgbClr val="CE8F48"/>
                </a:solidFill>
                <a:latin typeface="Tahoma"/>
                <a:cs typeface="Tahoma"/>
              </a:rPr>
              <a:t>N= 12</a:t>
            </a:r>
          </a:p>
          <a:p>
            <a:r>
              <a:rPr lang="en-GB" sz="1400" b="1" i="1" dirty="0">
                <a:solidFill>
                  <a:srgbClr val="77A3B6"/>
                </a:solidFill>
                <a:latin typeface="Tahoma"/>
                <a:cs typeface="Tahoma"/>
              </a:rPr>
              <a:t>N= 12</a:t>
            </a:r>
          </a:p>
        </p:txBody>
      </p:sp>
      <p:pic>
        <p:nvPicPr>
          <p:cNvPr id="9" name="Picture 8" descr="surviving_hamsters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3928" y="3511775"/>
            <a:ext cx="2067455" cy="1116000"/>
          </a:xfrm>
          <a:prstGeom prst="rect">
            <a:avLst/>
          </a:prstGeom>
        </p:spPr>
      </p:pic>
      <p:pic>
        <p:nvPicPr>
          <p:cNvPr id="30" name="Picture 29" descr="Hamster_dpi1.png"/>
          <p:cNvPicPr>
            <a:picLocks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0449" y="3511775"/>
            <a:ext cx="2124000" cy="1080000"/>
          </a:xfrm>
          <a:prstGeom prst="rect">
            <a:avLst/>
          </a:prstGeom>
        </p:spPr>
      </p:pic>
      <p:pic>
        <p:nvPicPr>
          <p:cNvPr id="33" name="Picture 32" descr="Hamster_dpi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270" y="1372765"/>
            <a:ext cx="2138376" cy="1044000"/>
          </a:xfrm>
          <a:prstGeom prst="rect">
            <a:avLst/>
          </a:prstGeom>
        </p:spPr>
      </p:pic>
      <p:pic>
        <p:nvPicPr>
          <p:cNvPr id="34" name="Picture 33" descr="Hamster_dpi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53" y="1461840"/>
            <a:ext cx="2138376" cy="1044000"/>
          </a:xfrm>
          <a:prstGeom prst="rect">
            <a:avLst/>
          </a:prstGeom>
        </p:spPr>
      </p:pic>
      <p:pic>
        <p:nvPicPr>
          <p:cNvPr id="35" name="Picture 34" descr="Hamster_dpi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0323" y="1527357"/>
            <a:ext cx="2138376" cy="1044000"/>
          </a:xfrm>
          <a:prstGeom prst="rect">
            <a:avLst/>
          </a:prstGeom>
        </p:spPr>
      </p:pic>
      <p:pic>
        <p:nvPicPr>
          <p:cNvPr id="31" name="Picture 30" descr="Hamster_dpi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246" y="1574426"/>
            <a:ext cx="2138376" cy="1044000"/>
          </a:xfrm>
          <a:prstGeom prst="rect">
            <a:avLst/>
          </a:prstGeom>
        </p:spPr>
      </p:pic>
      <p:pic>
        <p:nvPicPr>
          <p:cNvPr id="12" name="Picture 11" descr="Hamster_dpi0 copy.png"/>
          <p:cNvPicPr>
            <a:picLocks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747" y="3519472"/>
            <a:ext cx="2048548" cy="1080000"/>
          </a:xfrm>
          <a:prstGeom prst="rect">
            <a:avLst/>
          </a:prstGeom>
        </p:spPr>
      </p:pic>
      <p:sp>
        <p:nvSpPr>
          <p:cNvPr id="36" name="TextBox 35"/>
          <p:cNvSpPr txBox="1"/>
          <p:nvPr/>
        </p:nvSpPr>
        <p:spPr>
          <a:xfrm>
            <a:off x="768379" y="4548201"/>
            <a:ext cx="11945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b="1" i="1" dirty="0">
                <a:solidFill>
                  <a:srgbClr val="CE8F48"/>
                </a:solidFill>
                <a:latin typeface="Tahoma"/>
                <a:cs typeface="Tahoma"/>
              </a:rPr>
              <a:t>Inoculated</a:t>
            </a:r>
            <a:endParaRPr lang="en-GB" sz="1400" b="1" dirty="0">
              <a:latin typeface="Tahoma"/>
              <a:cs typeface="Tahoma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672247" y="4548201"/>
            <a:ext cx="8866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GB" sz="1400" b="1" i="1" dirty="0">
                <a:solidFill>
                  <a:srgbClr val="77A3B6"/>
                </a:solidFill>
                <a:latin typeface="Tahoma"/>
                <a:cs typeface="Tahoma"/>
              </a:rPr>
              <a:t>Naïve</a:t>
            </a:r>
            <a:endParaRPr lang="en-GB" sz="1400" b="1" dirty="0">
              <a:latin typeface="Tahoma"/>
              <a:cs typeface="Tahoma"/>
            </a:endParaRPr>
          </a:p>
        </p:txBody>
      </p:sp>
      <p:pic>
        <p:nvPicPr>
          <p:cNvPr id="38" name="Picture 37" descr="bloo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95349">
            <a:off x="7833931" y="3060511"/>
            <a:ext cx="331260" cy="467999"/>
          </a:xfrm>
          <a:prstGeom prst="rect">
            <a:avLst/>
          </a:prstGeom>
        </p:spPr>
      </p:pic>
      <p:grpSp>
        <p:nvGrpSpPr>
          <p:cNvPr id="44" name="Group 43"/>
          <p:cNvGrpSpPr/>
          <p:nvPr/>
        </p:nvGrpSpPr>
        <p:grpSpPr>
          <a:xfrm>
            <a:off x="3300996" y="2712675"/>
            <a:ext cx="759493" cy="442333"/>
            <a:chOff x="3244296" y="2712675"/>
            <a:chExt cx="759493" cy="442333"/>
          </a:xfrm>
        </p:grpSpPr>
        <p:sp>
          <p:nvSpPr>
            <p:cNvPr id="16" name="TextBox 15"/>
            <p:cNvSpPr txBox="1"/>
            <p:nvPr/>
          </p:nvSpPr>
          <p:spPr>
            <a:xfrm>
              <a:off x="3244296" y="2785676"/>
              <a:ext cx="7594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Tahoma"/>
                  <a:cs typeface="Tahoma"/>
                </a:rPr>
                <a:t>1 dpi</a:t>
              </a:r>
            </a:p>
          </p:txBody>
        </p:sp>
        <p:cxnSp>
          <p:nvCxnSpPr>
            <p:cNvPr id="43" name="Straight Connector 42"/>
            <p:cNvCxnSpPr/>
            <p:nvPr/>
          </p:nvCxnSpPr>
          <p:spPr>
            <a:xfrm>
              <a:off x="3663334" y="2712675"/>
              <a:ext cx="0" cy="11521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6" name="Group 45"/>
          <p:cNvGrpSpPr/>
          <p:nvPr/>
        </p:nvGrpSpPr>
        <p:grpSpPr>
          <a:xfrm>
            <a:off x="5321123" y="2718206"/>
            <a:ext cx="1095372" cy="436802"/>
            <a:chOff x="5264423" y="2718206"/>
            <a:chExt cx="1095372" cy="436802"/>
          </a:xfrm>
        </p:grpSpPr>
        <p:sp>
          <p:nvSpPr>
            <p:cNvPr id="18" name="TextBox 17"/>
            <p:cNvSpPr txBox="1"/>
            <p:nvPr/>
          </p:nvSpPr>
          <p:spPr>
            <a:xfrm>
              <a:off x="5264423" y="2785676"/>
              <a:ext cx="109537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b="1" dirty="0">
                  <a:latin typeface="Tahoma"/>
                  <a:cs typeface="Tahoma"/>
                </a:rPr>
                <a:t>~12 dpi</a:t>
              </a:r>
            </a:p>
          </p:txBody>
        </p:sp>
        <p:cxnSp>
          <p:nvCxnSpPr>
            <p:cNvPr id="45" name="Straight Connector 44"/>
            <p:cNvCxnSpPr/>
            <p:nvPr/>
          </p:nvCxnSpPr>
          <p:spPr>
            <a:xfrm>
              <a:off x="5855432" y="2718206"/>
              <a:ext cx="0" cy="115215"/>
            </a:xfrm>
            <a:prstGeom prst="line">
              <a:avLst/>
            </a:prstGeom>
            <a:ln w="38100" cmpd="sng"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 51"/>
          <p:cNvGrpSpPr/>
          <p:nvPr/>
        </p:nvGrpSpPr>
        <p:grpSpPr>
          <a:xfrm>
            <a:off x="4060489" y="2731596"/>
            <a:ext cx="1300461" cy="485254"/>
            <a:chOff x="4003789" y="2731596"/>
            <a:chExt cx="1300461" cy="485254"/>
          </a:xfrm>
        </p:grpSpPr>
        <p:pic>
          <p:nvPicPr>
            <p:cNvPr id="47" name="Picture 46" descr="swab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789" y="2731596"/>
              <a:ext cx="324000" cy="485254"/>
            </a:xfrm>
            <a:prstGeom prst="rect">
              <a:avLst/>
            </a:prstGeom>
          </p:spPr>
        </p:pic>
        <p:pic>
          <p:nvPicPr>
            <p:cNvPr id="48" name="Picture 47" descr="swab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1971" y="2731596"/>
              <a:ext cx="324000" cy="485254"/>
            </a:xfrm>
            <a:prstGeom prst="rect">
              <a:avLst/>
            </a:prstGeom>
          </p:spPr>
        </p:pic>
        <p:pic>
          <p:nvPicPr>
            <p:cNvPr id="49" name="Picture 48" descr="swab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1623" y="2731596"/>
              <a:ext cx="324000" cy="485254"/>
            </a:xfrm>
            <a:prstGeom prst="rect">
              <a:avLst/>
            </a:prstGeom>
          </p:spPr>
        </p:pic>
        <p:pic>
          <p:nvPicPr>
            <p:cNvPr id="50" name="Picture 49" descr="swab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8004" y="2731596"/>
              <a:ext cx="324000" cy="485254"/>
            </a:xfrm>
            <a:prstGeom prst="rect">
              <a:avLst/>
            </a:prstGeom>
          </p:spPr>
        </p:pic>
        <p:pic>
          <p:nvPicPr>
            <p:cNvPr id="51" name="Picture 50" descr="swab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250" y="2731596"/>
              <a:ext cx="324000" cy="485254"/>
            </a:xfrm>
            <a:prstGeom prst="rect">
              <a:avLst/>
            </a:prstGeom>
          </p:spPr>
        </p:pic>
      </p:grpSp>
      <p:grpSp>
        <p:nvGrpSpPr>
          <p:cNvPr id="53" name="Group 52"/>
          <p:cNvGrpSpPr/>
          <p:nvPr/>
        </p:nvGrpSpPr>
        <p:grpSpPr>
          <a:xfrm>
            <a:off x="6291889" y="2731596"/>
            <a:ext cx="1300461" cy="485254"/>
            <a:chOff x="4003789" y="2731596"/>
            <a:chExt cx="1300461" cy="485254"/>
          </a:xfrm>
        </p:grpSpPr>
        <p:pic>
          <p:nvPicPr>
            <p:cNvPr id="54" name="Picture 53" descr="swab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03789" y="2731596"/>
              <a:ext cx="324000" cy="485254"/>
            </a:xfrm>
            <a:prstGeom prst="rect">
              <a:avLst/>
            </a:prstGeom>
          </p:spPr>
        </p:pic>
        <p:pic>
          <p:nvPicPr>
            <p:cNvPr id="55" name="Picture 54" descr="swab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1971" y="2731596"/>
              <a:ext cx="324000" cy="485254"/>
            </a:xfrm>
            <a:prstGeom prst="rect">
              <a:avLst/>
            </a:prstGeom>
          </p:spPr>
        </p:pic>
        <p:pic>
          <p:nvPicPr>
            <p:cNvPr id="56" name="Picture 55" descr="swab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81623" y="2731596"/>
              <a:ext cx="324000" cy="485254"/>
            </a:xfrm>
            <a:prstGeom prst="rect">
              <a:avLst/>
            </a:prstGeom>
          </p:spPr>
        </p:pic>
        <p:pic>
          <p:nvPicPr>
            <p:cNvPr id="57" name="Picture 56" descr="swab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28004" y="2731596"/>
              <a:ext cx="324000" cy="485254"/>
            </a:xfrm>
            <a:prstGeom prst="rect">
              <a:avLst/>
            </a:prstGeom>
          </p:spPr>
        </p:pic>
        <p:pic>
          <p:nvPicPr>
            <p:cNvPr id="58" name="Picture 57" descr="swab.png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0250" y="2731596"/>
              <a:ext cx="324000" cy="485254"/>
            </a:xfrm>
            <a:prstGeom prst="rect">
              <a:avLst/>
            </a:prstGeom>
          </p:spPr>
        </p:pic>
      </p:grpSp>
      <p:pic>
        <p:nvPicPr>
          <p:cNvPr id="39" name="Picture 38" descr="blood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8934">
            <a:off x="5668277" y="3066254"/>
            <a:ext cx="331260" cy="46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96D8B44F-43C4-48DC-B161-9851A6DF622E}"/>
              </a:ext>
            </a:extLst>
          </p:cNvPr>
          <p:cNvGrpSpPr/>
          <p:nvPr/>
        </p:nvGrpSpPr>
        <p:grpSpPr>
          <a:xfrm>
            <a:off x="125269" y="861856"/>
            <a:ext cx="2202035" cy="1647152"/>
            <a:chOff x="125269" y="861856"/>
            <a:chExt cx="2202035" cy="1647152"/>
          </a:xfrm>
        </p:grpSpPr>
        <p:pic>
          <p:nvPicPr>
            <p:cNvPr id="13" name="Picture 12" descr="Hamster_inoculation1.png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5269" y="861856"/>
              <a:ext cx="2202035" cy="1647152"/>
            </a:xfrm>
            <a:prstGeom prst="rect">
              <a:avLst/>
            </a:prstGeom>
          </p:spPr>
        </p:pic>
        <p:sp>
          <p:nvSpPr>
            <p:cNvPr id="59" name="TextBox 58"/>
            <p:cNvSpPr txBox="1"/>
            <p:nvPr/>
          </p:nvSpPr>
          <p:spPr>
            <a:xfrm>
              <a:off x="772543" y="910795"/>
              <a:ext cx="119712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000" dirty="0">
                  <a:latin typeface="Calibri"/>
                  <a:cs typeface="Calibri"/>
                </a:rPr>
                <a:t>ANDV CHI-9717869</a:t>
              </a:r>
            </a:p>
            <a:p>
              <a:r>
                <a:rPr lang="en-GB" sz="1000" dirty="0">
                  <a:latin typeface="Calibri"/>
                  <a:cs typeface="Calibri"/>
                </a:rPr>
                <a:t>200 PFU/</a:t>
              </a:r>
              <a:r>
                <a:rPr lang="en-GB" sz="1000" dirty="0" err="1">
                  <a:latin typeface="Calibri"/>
                  <a:cs typeface="Calibri"/>
                </a:rPr>
                <a:t>eq</a:t>
              </a:r>
              <a:endParaRPr lang="en-GB" sz="1000" dirty="0">
                <a:latin typeface="Calibri"/>
                <a:cs typeface="Calibri"/>
              </a:endParaRPr>
            </a:p>
          </p:txBody>
        </p:sp>
      </p:grpSp>
      <p:cxnSp>
        <p:nvCxnSpPr>
          <p:cNvPr id="60" name="Straight Connector 59"/>
          <p:cNvCxnSpPr/>
          <p:nvPr/>
        </p:nvCxnSpPr>
        <p:spPr>
          <a:xfrm>
            <a:off x="1682881" y="2727441"/>
            <a:ext cx="0" cy="115215"/>
          </a:xfrm>
          <a:prstGeom prst="line">
            <a:avLst/>
          </a:prstGeom>
          <a:ln w="38100" cmpd="sng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125269" y="2785676"/>
            <a:ext cx="10059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latin typeface="Tahoma"/>
                <a:cs typeface="Tahoma"/>
              </a:rPr>
              <a:t>-10 dpi</a:t>
            </a:r>
          </a:p>
        </p:txBody>
      </p:sp>
      <p:sp>
        <p:nvSpPr>
          <p:cNvPr id="62" name="Date Placeholder 1"/>
          <p:cNvSpPr>
            <a:spLocks noGrp="1"/>
          </p:cNvSpPr>
          <p:nvPr>
            <p:ph type="dt" sz="half" idx="10"/>
          </p:nvPr>
        </p:nvSpPr>
        <p:spPr>
          <a:xfrm>
            <a:off x="564826" y="4917533"/>
            <a:ext cx="1860421" cy="194697"/>
          </a:xfrm>
        </p:spPr>
        <p:txBody>
          <a:bodyPr/>
          <a:lstStyle/>
          <a:p>
            <a:r>
              <a:rPr lang="de-DE" dirty="0"/>
              <a:t>10.10.23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214BD9E-E411-4F9D-92D9-6C5498533FC6}"/>
              </a:ext>
            </a:extLst>
          </p:cNvPr>
          <p:cNvSpPr/>
          <p:nvPr/>
        </p:nvSpPr>
        <p:spPr>
          <a:xfrm>
            <a:off x="134274" y="3091778"/>
            <a:ext cx="1083951" cy="2308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900" dirty="0">
                <a:latin typeface="Verdana" panose="020B0604030504040204" pitchFamily="34" charset="0"/>
                <a:ea typeface="Verdana" panose="020B0604030504040204" pitchFamily="34" charset="0"/>
              </a:rPr>
              <a:t>Acclimatization</a:t>
            </a:r>
            <a:r>
              <a:rPr lang="en-US" sz="900" dirty="0"/>
              <a:t> </a:t>
            </a:r>
          </a:p>
        </p:txBody>
      </p:sp>
      <p:sp>
        <p:nvSpPr>
          <p:cNvPr id="64" name="Multiply 1">
            <a:extLst>
              <a:ext uri="{FF2B5EF4-FFF2-40B4-BE49-F238E27FC236}">
                <a16:creationId xmlns:a16="http://schemas.microsoft.com/office/drawing/2014/main" id="{2331C2D2-0733-4ED0-9FAE-BE18EB0306A7}"/>
              </a:ext>
            </a:extLst>
          </p:cNvPr>
          <p:cNvSpPr/>
          <p:nvPr/>
        </p:nvSpPr>
        <p:spPr>
          <a:xfrm>
            <a:off x="8106983" y="3856182"/>
            <a:ext cx="914400" cy="914400"/>
          </a:xfrm>
          <a:prstGeom prst="mathMultiply">
            <a:avLst>
              <a:gd name="adj1" fmla="val 19311"/>
            </a:avLst>
          </a:prstGeom>
          <a:solidFill>
            <a:srgbClr val="9B2A28"/>
          </a:solidFill>
          <a:ln w="28575" cmpd="sng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65" name="Footer Placeholder 2">
            <a:extLst>
              <a:ext uri="{FF2B5EF4-FFF2-40B4-BE49-F238E27FC236}">
                <a16:creationId xmlns:a16="http://schemas.microsoft.com/office/drawing/2014/main" id="{BA1DE6B3-33EF-442E-96A1-5E360944A5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917533"/>
            <a:ext cx="5243070" cy="230832"/>
          </a:xfrm>
        </p:spPr>
        <p:txBody>
          <a:bodyPr/>
          <a:lstStyle/>
          <a:p>
            <a:r>
              <a:rPr lang="en-GB" dirty="0"/>
              <a:t>Silke A. Riesle-Sbarbaro              </a:t>
            </a:r>
            <a:r>
              <a:rPr lang="en-US" i="1" dirty="0"/>
              <a:t>International Symposium on Zoonoses Research 2023</a:t>
            </a:r>
          </a:p>
          <a:p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3019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00"/>
    </mc:Choice>
    <mc:Fallback xmlns="">
      <p:transition spd="slow" advTm="754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200"/>
                            </p:stCondLst>
                            <p:childTnLst>
                              <p:par>
                                <p:cTn id="55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4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600"/>
                            </p:stCondLst>
                            <p:childTnLst>
                              <p:par>
                                <p:cTn id="61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800"/>
                            </p:stCondLst>
                            <p:childTnLst>
                              <p:par>
                                <p:cTn id="64" presetID="1" presetClass="entr" presetSubtype="0" fill="hold" nodeType="after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00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0" grpId="0"/>
      <p:bldP spid="2" grpId="0" animBg="1"/>
      <p:bldP spid="29" grpId="0"/>
      <p:bldP spid="36" grpId="0"/>
      <p:bldP spid="37" grpId="0"/>
      <p:bldP spid="6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tory_merged_infect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9" y="520106"/>
            <a:ext cx="7509333" cy="460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033377" y="205029"/>
            <a:ext cx="4849783" cy="281060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A57BA"/>
                </a:solidFill>
                <a:latin typeface="Palatino"/>
                <a:cs typeface="Palatino"/>
              </a:rPr>
              <a:t>Infection, shedding and transmission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649941" y="2691394"/>
            <a:ext cx="7570461" cy="24591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" name="Rectangle 7"/>
          <p:cNvSpPr/>
          <p:nvPr/>
        </p:nvSpPr>
        <p:spPr>
          <a:xfrm>
            <a:off x="711069" y="3989708"/>
            <a:ext cx="7570461" cy="1151998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3390551" y="2876926"/>
            <a:ext cx="3035416" cy="43088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b="1" i="1" dirty="0">
                <a:solidFill>
                  <a:srgbClr val="CE8F48"/>
                </a:solidFill>
                <a:latin typeface="Arial"/>
                <a:cs typeface="Arial"/>
              </a:rPr>
              <a:t>Average shedding onset = dpi 5 </a:t>
            </a:r>
            <a:r>
              <a:rPr lang="en-GB" sz="1100" b="1" dirty="0">
                <a:solidFill>
                  <a:srgbClr val="CE8F48"/>
                </a:solidFill>
                <a:latin typeface="Arial"/>
                <a:cs typeface="Arial"/>
              </a:rPr>
              <a:t>(o) - </a:t>
            </a:r>
            <a:r>
              <a:rPr lang="en-GB" sz="1100" b="1" i="1" dirty="0">
                <a:solidFill>
                  <a:srgbClr val="CE8F48"/>
                </a:solidFill>
                <a:latin typeface="Arial"/>
                <a:cs typeface="Arial"/>
              </a:rPr>
              <a:t>6 </a:t>
            </a:r>
            <a:r>
              <a:rPr lang="en-GB" sz="1100" b="1" dirty="0">
                <a:solidFill>
                  <a:srgbClr val="CE8F48"/>
                </a:solidFill>
                <a:latin typeface="Arial"/>
                <a:cs typeface="Arial"/>
              </a:rPr>
              <a:t>(r)</a:t>
            </a:r>
          </a:p>
          <a:p>
            <a:pPr algn="ctr"/>
            <a:r>
              <a:rPr lang="en-GB" sz="1100" b="1" i="1" dirty="0">
                <a:solidFill>
                  <a:srgbClr val="CE8F48"/>
                </a:solidFill>
                <a:latin typeface="Arial"/>
                <a:cs typeface="Arial"/>
              </a:rPr>
              <a:t>Peak RNA =  1 day pre-euthanasia</a:t>
            </a: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564826" y="4917533"/>
            <a:ext cx="1860421" cy="194697"/>
          </a:xfrm>
        </p:spPr>
        <p:txBody>
          <a:bodyPr/>
          <a:lstStyle/>
          <a:p>
            <a:r>
              <a:rPr lang="de-DE" dirty="0"/>
              <a:t>10.10.23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70215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412"/>
    </mc:Choice>
    <mc:Fallback xmlns="">
      <p:transition spd="slow" advTm="12441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Story_merge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069" y="520106"/>
            <a:ext cx="7509333" cy="460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2033377" y="205029"/>
            <a:ext cx="4849783" cy="281060"/>
          </a:xfrm>
          <a:prstGeom prst="rect">
            <a:avLst/>
          </a:prstGeom>
        </p:spPr>
        <p:txBody>
          <a:bodyPr vert="horz" lIns="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ts val="2150"/>
              </a:lnSpc>
              <a:spcBef>
                <a:spcPct val="0"/>
              </a:spcBef>
              <a:buNone/>
              <a:defRPr sz="20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rgbClr val="0A57BA"/>
                </a:solidFill>
                <a:latin typeface="Palatino"/>
                <a:cs typeface="Palatino"/>
              </a:rPr>
              <a:t>Infection, shedding and transmission</a:t>
            </a:r>
          </a:p>
        </p:txBody>
      </p:sp>
      <p:sp>
        <p:nvSpPr>
          <p:cNvPr id="10" name="Rectangle 9"/>
          <p:cNvSpPr/>
          <p:nvPr/>
        </p:nvSpPr>
        <p:spPr>
          <a:xfrm>
            <a:off x="649941" y="2691394"/>
            <a:ext cx="7570461" cy="2459124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TextBox 10"/>
          <p:cNvSpPr txBox="1"/>
          <p:nvPr/>
        </p:nvSpPr>
        <p:spPr>
          <a:xfrm>
            <a:off x="3390552" y="2876926"/>
            <a:ext cx="2722200" cy="4308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1100" b="1" i="1" dirty="0">
                <a:solidFill>
                  <a:srgbClr val="77A3B6"/>
                </a:solidFill>
                <a:latin typeface="Arial"/>
                <a:cs typeface="Arial"/>
              </a:rPr>
              <a:t>Average shedding onset = ---</a:t>
            </a:r>
          </a:p>
          <a:p>
            <a:pPr algn="ctr"/>
            <a:r>
              <a:rPr lang="en-GB" sz="1100" b="1" i="1" dirty="0">
                <a:solidFill>
                  <a:srgbClr val="77A3B6"/>
                </a:solidFill>
                <a:latin typeface="Arial"/>
                <a:cs typeface="Arial"/>
              </a:rPr>
              <a:t>Peak RNA =  Day of euthanasia</a:t>
            </a:r>
          </a:p>
        </p:txBody>
      </p:sp>
      <p:sp>
        <p:nvSpPr>
          <p:cNvPr id="9" name="Date Placeholder 1"/>
          <p:cNvSpPr>
            <a:spLocks noGrp="1"/>
          </p:cNvSpPr>
          <p:nvPr>
            <p:ph type="dt" sz="half" idx="10"/>
          </p:nvPr>
        </p:nvSpPr>
        <p:spPr>
          <a:xfrm>
            <a:off x="564826" y="4917533"/>
            <a:ext cx="1860421" cy="194697"/>
          </a:xfrm>
        </p:spPr>
        <p:txBody>
          <a:bodyPr/>
          <a:lstStyle/>
          <a:p>
            <a:r>
              <a:rPr lang="de-DE" dirty="0"/>
              <a:t>10.10.23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117184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9911"/>
    </mc:Choice>
    <mc:Fallback xmlns="">
      <p:transition spd="slow" advTm="1099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ight Arrow 18"/>
          <p:cNvSpPr/>
          <p:nvPr/>
        </p:nvSpPr>
        <p:spPr>
          <a:xfrm rot="5400000">
            <a:off x="1381348" y="350726"/>
            <a:ext cx="1384328" cy="2356798"/>
          </a:xfrm>
          <a:prstGeom prst="rightArrow">
            <a:avLst>
              <a:gd name="adj1" fmla="val 72591"/>
              <a:gd name="adj2" fmla="val 20410"/>
            </a:avLst>
          </a:prstGeom>
          <a:solidFill>
            <a:schemeClr val="bg1"/>
          </a:solidFill>
          <a:ln>
            <a:solidFill>
              <a:schemeClr val="bg1">
                <a:lumMod val="5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" name="Picture 2" descr="Fig_1_D_review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11" y="836960"/>
            <a:ext cx="1665805" cy="1187274"/>
          </a:xfrm>
          <a:prstGeom prst="rect">
            <a:avLst/>
          </a:prstGeom>
        </p:spPr>
      </p:pic>
      <p:sp>
        <p:nvSpPr>
          <p:cNvPr id="1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10.10.23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4230731" y="656022"/>
            <a:ext cx="2773208" cy="260541"/>
          </a:xfrm>
        </p:spPr>
        <p:txBody>
          <a:bodyPr/>
          <a:lstStyle/>
          <a:p>
            <a:pPr algn="ctr"/>
            <a:r>
              <a:rPr lang="en-GB" sz="1100" b="0" dirty="0">
                <a:solidFill>
                  <a:srgbClr val="0A57BA"/>
                </a:solidFill>
                <a:latin typeface="Verdana"/>
                <a:cs typeface="Verdana"/>
              </a:rPr>
              <a:t>Adjusted incubation days (AID)</a:t>
            </a:r>
          </a:p>
        </p:txBody>
      </p:sp>
      <p:pic>
        <p:nvPicPr>
          <p:cNvPr id="8" name="Picture 7" descr="Curating_AID_cutoff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8084" y="920831"/>
            <a:ext cx="3804889" cy="1819729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1535079" y="248160"/>
            <a:ext cx="5367555" cy="281060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ts val="2150"/>
              </a:lnSpc>
              <a:spcBef>
                <a:spcPct val="0"/>
              </a:spcBef>
              <a:buNone/>
              <a:defRPr sz="20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dirty="0">
                <a:solidFill>
                  <a:srgbClr val="0A57BA"/>
                </a:solidFill>
                <a:latin typeface="Palatino"/>
                <a:cs typeface="Palatino"/>
              </a:rPr>
              <a:t>Shedding between cohorts - infected animals</a:t>
            </a:r>
          </a:p>
        </p:txBody>
      </p:sp>
      <p:grpSp>
        <p:nvGrpSpPr>
          <p:cNvPr id="16" name="Group 15"/>
          <p:cNvGrpSpPr/>
          <p:nvPr/>
        </p:nvGrpSpPr>
        <p:grpSpPr>
          <a:xfrm>
            <a:off x="3888084" y="3077980"/>
            <a:ext cx="3950497" cy="1352364"/>
            <a:chOff x="4148892" y="3272990"/>
            <a:chExt cx="4409539" cy="1509506"/>
          </a:xfrm>
        </p:grpSpPr>
        <p:pic>
          <p:nvPicPr>
            <p:cNvPr id="14" name="Picture 13" descr="shedding_duration.pdf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148892" y="3272990"/>
              <a:ext cx="4337427" cy="1380090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7347843" y="4582441"/>
              <a:ext cx="1210588" cy="20005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700" dirty="0"/>
                <a:t>* NS without/with survivors</a:t>
              </a:r>
            </a:p>
          </p:txBody>
        </p:sp>
      </p:grpSp>
      <p:pic>
        <p:nvPicPr>
          <p:cNvPr id="4" name="Picture 3" descr="Fig_1_E_review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11" y="2221288"/>
            <a:ext cx="1665805" cy="1194302"/>
          </a:xfrm>
          <a:prstGeom prst="rect">
            <a:avLst/>
          </a:prstGeom>
        </p:spPr>
      </p:pic>
      <p:pic>
        <p:nvPicPr>
          <p:cNvPr id="9" name="Picture 8" descr="Fig_1_F_review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6211" y="3511497"/>
            <a:ext cx="1665805" cy="1305701"/>
          </a:xfrm>
          <a:prstGeom prst="rect">
            <a:avLst/>
          </a:prstGeom>
        </p:spPr>
      </p:pic>
      <p:pic>
        <p:nvPicPr>
          <p:cNvPr id="22" name="Picture 21" descr="Fig_1_C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7557" y="2764827"/>
            <a:ext cx="3373875" cy="2053005"/>
          </a:xfrm>
          <a:prstGeom prst="rect">
            <a:avLst/>
          </a:prstGeom>
        </p:spPr>
      </p:pic>
      <p:sp>
        <p:nvSpPr>
          <p:cNvPr id="18" name="Footer Placeholder 2">
            <a:extLst>
              <a:ext uri="{FF2B5EF4-FFF2-40B4-BE49-F238E27FC236}">
                <a16:creationId xmlns:a16="http://schemas.microsoft.com/office/drawing/2014/main" id="{21AAFBB3-3BAA-4805-86FA-9F975DCCDE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917533"/>
            <a:ext cx="5243070" cy="230832"/>
          </a:xfrm>
        </p:spPr>
        <p:txBody>
          <a:bodyPr/>
          <a:lstStyle/>
          <a:p>
            <a:r>
              <a:rPr lang="en-GB" dirty="0"/>
              <a:t>Silke A. Riesle-Sbarbaro              </a:t>
            </a:r>
            <a:r>
              <a:rPr lang="en-US" i="1" dirty="0"/>
              <a:t>International Symposium on Zoonoses Research 2023</a:t>
            </a:r>
          </a:p>
          <a:p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3367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737"/>
    </mc:Choice>
    <mc:Fallback xmlns="">
      <p:transition spd="slow" advTm="577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de-DE" dirty="0"/>
              <a:t>10.10.23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998693" y="269675"/>
            <a:ext cx="4628412" cy="280987"/>
          </a:xfrm>
        </p:spPr>
        <p:txBody>
          <a:bodyPr/>
          <a:lstStyle/>
          <a:p>
            <a:pPr algn="ctr"/>
            <a:r>
              <a:rPr lang="en-GB" dirty="0">
                <a:solidFill>
                  <a:srgbClr val="0A57BA"/>
                </a:solidFill>
                <a:latin typeface="Palatino"/>
                <a:cs typeface="Palatino"/>
              </a:rPr>
              <a:t>Clinical parameters – cohorts (AID)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705977" y="964680"/>
            <a:ext cx="1858140" cy="26567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ts val="2150"/>
              </a:lnSpc>
              <a:spcBef>
                <a:spcPct val="0"/>
              </a:spcBef>
              <a:buNone/>
              <a:defRPr sz="20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400" dirty="0">
                <a:solidFill>
                  <a:srgbClr val="0A57BA"/>
                </a:solidFill>
                <a:latin typeface="Verdana"/>
                <a:cs typeface="Verdana"/>
              </a:rPr>
              <a:t>% weight change</a:t>
            </a:r>
          </a:p>
        </p:txBody>
      </p:sp>
      <p:sp>
        <p:nvSpPr>
          <p:cNvPr id="10" name="Title 1"/>
          <p:cNvSpPr txBox="1">
            <a:spLocks/>
          </p:cNvSpPr>
          <p:nvPr/>
        </p:nvSpPr>
        <p:spPr>
          <a:xfrm>
            <a:off x="5948097" y="964681"/>
            <a:ext cx="2555699" cy="26567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ts val="2150"/>
              </a:lnSpc>
              <a:spcBef>
                <a:spcPct val="0"/>
              </a:spcBef>
              <a:buNone/>
              <a:defRPr sz="20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400" dirty="0">
                <a:solidFill>
                  <a:srgbClr val="0A57BA"/>
                </a:solidFill>
                <a:latin typeface="Verdana"/>
                <a:cs typeface="Verdana"/>
              </a:rPr>
              <a:t>% temperature change</a:t>
            </a:r>
          </a:p>
        </p:txBody>
      </p:sp>
      <p:pic>
        <p:nvPicPr>
          <p:cNvPr id="19" name="Picture 18" descr="weight_change_cohorts_adj_incub_days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6436" y="2993155"/>
            <a:ext cx="2290108" cy="1603075"/>
          </a:xfrm>
          <a:prstGeom prst="rect">
            <a:avLst/>
          </a:prstGeom>
        </p:spPr>
      </p:pic>
      <p:sp>
        <p:nvSpPr>
          <p:cNvPr id="15" name="Title 1"/>
          <p:cNvSpPr txBox="1">
            <a:spLocks/>
          </p:cNvSpPr>
          <p:nvPr/>
        </p:nvSpPr>
        <p:spPr>
          <a:xfrm>
            <a:off x="1265752" y="964681"/>
            <a:ext cx="1315757" cy="270801"/>
          </a:xfrm>
          <a:prstGeom prst="rect">
            <a:avLst/>
          </a:prstGeom>
        </p:spPr>
        <p:txBody>
          <a:bodyPr vert="horz" wrap="square" lIns="0" tIns="0" rIns="0" bIns="0" rtlCol="0" anchor="t" anchorCtr="0">
            <a:spAutoFit/>
          </a:bodyPr>
          <a:lstStyle>
            <a:lvl1pPr algn="l" defTabSz="457200" rtl="0" eaLnBrk="1" latinLnBrk="0" hangingPunct="1">
              <a:lnSpc>
                <a:spcPts val="2150"/>
              </a:lnSpc>
              <a:spcBef>
                <a:spcPct val="0"/>
              </a:spcBef>
              <a:buNone/>
              <a:defRPr sz="2000" b="1" kern="1200">
                <a:solidFill>
                  <a:srgbClr val="006EC7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GB" sz="1400" dirty="0">
                <a:solidFill>
                  <a:srgbClr val="0A57BA"/>
                </a:solidFill>
                <a:latin typeface="Verdana"/>
                <a:cs typeface="Verdana"/>
              </a:rPr>
              <a:t>Survival</a:t>
            </a:r>
            <a:endParaRPr lang="en-GB" sz="1600" dirty="0">
              <a:solidFill>
                <a:srgbClr val="0A57BA"/>
              </a:solidFill>
              <a:latin typeface="Verdana"/>
              <a:cs typeface="Verdana"/>
            </a:endParaRPr>
          </a:p>
        </p:txBody>
      </p:sp>
      <p:pic>
        <p:nvPicPr>
          <p:cNvPr id="17" name="Picture 16" descr="weight_superimposed_adj_10days.pdf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15"/>
          <a:stretch/>
        </p:blipFill>
        <p:spPr>
          <a:xfrm>
            <a:off x="3436435" y="1342860"/>
            <a:ext cx="2290109" cy="1582906"/>
          </a:xfrm>
          <a:prstGeom prst="rect">
            <a:avLst/>
          </a:prstGeom>
        </p:spPr>
      </p:pic>
      <p:pic>
        <p:nvPicPr>
          <p:cNvPr id="18" name="Picture 17" descr="temperature_change_adj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7069" y="2993155"/>
            <a:ext cx="2290109" cy="1603075"/>
          </a:xfrm>
          <a:prstGeom prst="rect">
            <a:avLst/>
          </a:prstGeom>
        </p:spPr>
      </p:pic>
      <p:pic>
        <p:nvPicPr>
          <p:cNvPr id="20" name="Picture 19" descr="temp_superimposed_aid.pdf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619"/>
          <a:stretch/>
        </p:blipFill>
        <p:spPr>
          <a:xfrm>
            <a:off x="6117069" y="1342859"/>
            <a:ext cx="2290110" cy="1582907"/>
          </a:xfrm>
          <a:prstGeom prst="rect">
            <a:avLst/>
          </a:prstGeom>
        </p:spPr>
      </p:pic>
      <p:pic>
        <p:nvPicPr>
          <p:cNvPr id="3" name="Picture 2" descr="Fig_1_Bb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826" y="1342860"/>
            <a:ext cx="2447315" cy="1995568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880204" y="3448652"/>
            <a:ext cx="2050540" cy="1055772"/>
            <a:chOff x="880204" y="3448652"/>
            <a:chExt cx="2050540" cy="1055772"/>
          </a:xfrm>
        </p:grpSpPr>
        <p:sp>
          <p:nvSpPr>
            <p:cNvPr id="8" name="Rectangle 7"/>
            <p:cNvSpPr/>
            <p:nvPr/>
          </p:nvSpPr>
          <p:spPr>
            <a:xfrm>
              <a:off x="880204" y="3448652"/>
              <a:ext cx="2050540" cy="1055772"/>
            </a:xfrm>
            <a:prstGeom prst="rect">
              <a:avLst/>
            </a:prstGeom>
            <a:noFill/>
            <a:ln>
              <a:solidFill>
                <a:schemeClr val="tx1">
                  <a:lumMod val="50000"/>
                  <a:lumOff val="50000"/>
                </a:schemeClr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>
                <a:noFill/>
              </a:endParaRPr>
            </a:p>
          </p:txBody>
        </p:sp>
        <p:pic>
          <p:nvPicPr>
            <p:cNvPr id="11" name="Picture 10" descr="HR_infection.png"/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466" t="1581" r="22360" b="52025"/>
            <a:stretch/>
          </p:blipFill>
          <p:spPr>
            <a:xfrm>
              <a:off x="994661" y="3469646"/>
              <a:ext cx="1821325" cy="1020971"/>
            </a:xfrm>
            <a:prstGeom prst="rect">
              <a:avLst/>
            </a:prstGeom>
          </p:spPr>
        </p:pic>
      </p:grpSp>
      <p:pic>
        <p:nvPicPr>
          <p:cNvPr id="12" name="Picture 11" descr="HR_infected_animals.png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91" t="2005" r="19806" b="48717"/>
          <a:stretch/>
        </p:blipFill>
        <p:spPr>
          <a:xfrm>
            <a:off x="1031886" y="3469646"/>
            <a:ext cx="1784100" cy="1020971"/>
          </a:xfrm>
          <a:prstGeom prst="rect">
            <a:avLst/>
          </a:prstGeom>
        </p:spPr>
      </p:pic>
      <p:sp>
        <p:nvSpPr>
          <p:cNvPr id="22" name="Footer Placeholder 2">
            <a:extLst>
              <a:ext uri="{FF2B5EF4-FFF2-40B4-BE49-F238E27FC236}">
                <a16:creationId xmlns:a16="http://schemas.microsoft.com/office/drawing/2014/main" id="{AED1611F-BCB8-499A-BF97-B9BD7DB490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699792" y="4917533"/>
            <a:ext cx="5243070" cy="230832"/>
          </a:xfrm>
        </p:spPr>
        <p:txBody>
          <a:bodyPr/>
          <a:lstStyle/>
          <a:p>
            <a:r>
              <a:rPr lang="en-GB" dirty="0"/>
              <a:t>Silke A. Riesle-Sbarbaro              </a:t>
            </a:r>
            <a:r>
              <a:rPr lang="en-US" i="1" dirty="0"/>
              <a:t>International Symposium on Zoonoses Research 2023</a:t>
            </a:r>
          </a:p>
          <a:p>
            <a:endParaRPr lang="de-DE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807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716"/>
    </mc:Choice>
    <mc:Fallback xmlns="">
      <p:transition spd="slow" advTm="307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1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1.2|36.4|7.7|16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2.1|6.8|10.4|14.7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9|7.9|1.7|2.2|3.8|2|19.3|1.3|7.1|11.8|1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1.4|1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2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22.2|3.9|4.1|2.7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|5.2|1.6"/>
</p:tagLst>
</file>

<file path=ppt/theme/theme1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-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422</Words>
  <Application>Microsoft Office PowerPoint</Application>
  <PresentationFormat>On-screen Show (16:9)</PresentationFormat>
  <Paragraphs>108</Paragraphs>
  <Slides>11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20" baseType="lpstr">
      <vt:lpstr>Arial</vt:lpstr>
      <vt:lpstr>Calibri</vt:lpstr>
      <vt:lpstr>Calibri (Body)</vt:lpstr>
      <vt:lpstr>ＭＳ 明朝</vt:lpstr>
      <vt:lpstr>Palatino</vt:lpstr>
      <vt:lpstr>Tahoma</vt:lpstr>
      <vt:lpstr>Verdana</vt:lpstr>
      <vt:lpstr>Wingdings</vt:lpstr>
      <vt:lpstr>Office-Design</vt:lpstr>
      <vt:lpstr>Human-to-human transmission of Andes virus (ANDV) modeled in the Syrian Hamster </vt:lpstr>
      <vt:lpstr>Hantaviruses Distribution </vt:lpstr>
      <vt:lpstr>Zoonotic transmission – Andes virus</vt:lpstr>
      <vt:lpstr>Hantavirus-induced cardiopulmonary syndrome – animal model</vt:lpstr>
      <vt:lpstr>PowerPoint Presentation</vt:lpstr>
      <vt:lpstr>Infection, shedding and transmission</vt:lpstr>
      <vt:lpstr>PowerPoint Presentation</vt:lpstr>
      <vt:lpstr>Adjusted incubation days (AID)</vt:lpstr>
      <vt:lpstr>Clinical parameters – cohorts (AID)</vt:lpstr>
      <vt:lpstr>Summary</vt:lpstr>
      <vt:lpstr>Acknowledgements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Christian  Weber</dc:creator>
  <cp:lastModifiedBy>Riesle Sbarbaro, Silke</cp:lastModifiedBy>
  <cp:revision>715</cp:revision>
  <dcterms:created xsi:type="dcterms:W3CDTF">2015-11-02T12:29:13Z</dcterms:created>
  <dcterms:modified xsi:type="dcterms:W3CDTF">2023-10-09T19:58:45Z</dcterms:modified>
</cp:coreProperties>
</file>