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5"/>
  </p:notesMasterIdLst>
  <p:handoutMasterIdLst>
    <p:handoutMasterId r:id="rId36"/>
  </p:handoutMasterIdLst>
  <p:sldIdLst>
    <p:sldId id="621" r:id="rId6"/>
    <p:sldId id="525" r:id="rId7"/>
    <p:sldId id="669" r:id="rId8"/>
    <p:sldId id="677" r:id="rId9"/>
    <p:sldId id="579" r:id="rId10"/>
    <p:sldId id="258" r:id="rId11"/>
    <p:sldId id="687" r:id="rId12"/>
    <p:sldId id="688" r:id="rId13"/>
    <p:sldId id="654" r:id="rId14"/>
    <p:sldId id="656" r:id="rId15"/>
    <p:sldId id="659" r:id="rId16"/>
    <p:sldId id="680" r:id="rId17"/>
    <p:sldId id="682" r:id="rId18"/>
    <p:sldId id="685" r:id="rId19"/>
    <p:sldId id="683" r:id="rId20"/>
    <p:sldId id="686" r:id="rId21"/>
    <p:sldId id="689" r:id="rId22"/>
    <p:sldId id="674" r:id="rId23"/>
    <p:sldId id="698" r:id="rId24"/>
    <p:sldId id="699" r:id="rId25"/>
    <p:sldId id="684" r:id="rId26"/>
    <p:sldId id="696" r:id="rId27"/>
    <p:sldId id="697" r:id="rId28"/>
    <p:sldId id="671" r:id="rId29"/>
    <p:sldId id="673" r:id="rId30"/>
    <p:sldId id="695" r:id="rId31"/>
    <p:sldId id="600" r:id="rId32"/>
    <p:sldId id="582" r:id="rId33"/>
    <p:sldId id="675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7F7D8B0-89CE-45C8-9534-521C96F6A2D1}">
          <p14:sldIdLst>
            <p14:sldId id="621"/>
            <p14:sldId id="525"/>
            <p14:sldId id="669"/>
            <p14:sldId id="677"/>
            <p14:sldId id="579"/>
            <p14:sldId id="258"/>
            <p14:sldId id="687"/>
            <p14:sldId id="688"/>
            <p14:sldId id="654"/>
            <p14:sldId id="656"/>
            <p14:sldId id="659"/>
            <p14:sldId id="680"/>
            <p14:sldId id="682"/>
            <p14:sldId id="685"/>
            <p14:sldId id="683"/>
            <p14:sldId id="686"/>
            <p14:sldId id="689"/>
            <p14:sldId id="674"/>
            <p14:sldId id="698"/>
            <p14:sldId id="699"/>
            <p14:sldId id="684"/>
            <p14:sldId id="696"/>
            <p14:sldId id="697"/>
            <p14:sldId id="671"/>
            <p14:sldId id="673"/>
            <p14:sldId id="695"/>
            <p14:sldId id="600"/>
          </p14:sldIdLst>
        </p14:section>
        <p14:section name="Section sans titre" id="{49AC0084-45C0-4EF9-BC17-138204698097}">
          <p14:sldIdLst>
            <p14:sldId id="582"/>
            <p14:sldId id="6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CIE Adrien" initials="SA" lastIdx="4" clrIdx="0">
    <p:extLst>
      <p:ext uri="{19B8F6BF-5375-455C-9EA6-DF929625EA0E}">
        <p15:presenceInfo xmlns:p15="http://schemas.microsoft.com/office/powerpoint/2012/main" userId="SOCIE Adrien" providerId="None"/>
      </p:ext>
    </p:extLst>
  </p:cmAuthor>
  <p:cmAuthor id="2" name="PEREIRA Evan" initials="PE" lastIdx="3" clrIdx="1">
    <p:extLst>
      <p:ext uri="{19B8F6BF-5375-455C-9EA6-DF929625EA0E}">
        <p15:presenceInfo xmlns:p15="http://schemas.microsoft.com/office/powerpoint/2012/main" userId="S-1-5-21-1801674531-299502267-839522115-6835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FF33"/>
    <a:srgbClr val="FFFFCC"/>
    <a:srgbClr val="33CCCC"/>
    <a:srgbClr val="66FF33"/>
    <a:srgbClr val="3E4A83"/>
    <a:srgbClr val="E60019"/>
    <a:srgbClr val="000000"/>
    <a:srgbClr val="BD987A"/>
    <a:srgbClr val="A55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457" autoAdjust="0"/>
  </p:normalViewPr>
  <p:slideViewPr>
    <p:cSldViewPr snapToGrid="0">
      <p:cViewPr>
        <p:scale>
          <a:sx n="75" d="100"/>
          <a:sy n="75" d="100"/>
        </p:scale>
        <p:origin x="88" y="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9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332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35AD3-E091-4CAB-A59A-019B8640AE9E}" type="doc">
      <dgm:prSet loTypeId="urn:microsoft.com/office/officeart/2005/8/layout/process5" loCatId="process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4F621CCE-6CE2-4DC2-903F-EE244627AEE4}">
          <dgm:prSet phldrT="[Texte]" custT="1"/>
          <dgm:spPr/>
          <dgm:t>
            <a:bodyPr/>
            <a:lstStyle/>
            <a:p>
              <a:r>
                <a:rPr lang="fr-FR" sz="1800" dirty="0"/>
                <a:t>Calculation of the </a:t>
              </a:r>
              <a:r>
                <a:rPr lang="fr-FR" sz="1800" dirty="0" err="1"/>
                <a:t>order</a:t>
              </a:r>
              <a:r>
                <a:rPr lang="fr-FR" sz="1800" dirty="0"/>
                <a:t> </a:t>
              </a:r>
              <a:r>
                <a:rPr lang="fr-FR" sz="1800" dirty="0" err="1"/>
                <a:t>parameters</a:t>
              </a:r>
              <a:r>
                <a:rPr lang="fr-FR" sz="1800" dirty="0"/>
                <a:t> at </a:t>
              </a:r>
              <a14:m>
                <m:oMath xmlns:m="http://schemas.openxmlformats.org/officeDocument/2006/math">
                  <m:sSub>
                    <m:sSubPr>
                      <m:ctrlPr>
                        <a:rPr lang="fr-FR" sz="18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</m:e>
                    <m:sub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sub>
                  </m:sSub>
                </m:oMath>
              </a14:m>
              <a:endParaRPr lang="fr-FR" sz="1800" dirty="0"/>
            </a:p>
          </dgm:t>
        </dgm:pt>
      </mc:Choice>
      <mc:Fallback xmlns="">
        <dgm:pt modelId="{4F621CCE-6CE2-4DC2-903F-EE244627AEE4}">
          <dgm:prSet phldrT="[Texte]" custT="1"/>
          <dgm:spPr/>
          <dgm:t>
            <a:bodyPr/>
            <a:lstStyle/>
            <a:p>
              <a:r>
                <a:rPr lang="fr-FR" sz="1800" dirty="0"/>
                <a:t>Calculation of the </a:t>
              </a:r>
              <a:r>
                <a:rPr lang="fr-FR" sz="1800" dirty="0" err="1"/>
                <a:t>order</a:t>
              </a:r>
              <a:r>
                <a:rPr lang="fr-FR" sz="1800" dirty="0"/>
                <a:t> </a:t>
              </a:r>
              <a:r>
                <a:rPr lang="fr-FR" sz="1800" dirty="0" err="1"/>
                <a:t>parameters</a:t>
              </a:r>
              <a:r>
                <a:rPr lang="fr-FR" sz="1800" dirty="0"/>
                <a:t> at </a:t>
              </a:r>
              <a:r>
                <a:rPr lang="fr-FR" sz="1800" b="0" i="0">
                  <a:latin typeface="Cambria Math" panose="02040503050406030204" pitchFamily="18" charset="0"/>
                </a:rPr>
                <a:t>𝑡_(𝑖+1)</a:t>
              </a:r>
              <a:endParaRPr lang="fr-FR" sz="1800" dirty="0"/>
            </a:p>
          </dgm:t>
        </dgm:pt>
      </mc:Fallback>
    </mc:AlternateContent>
    <dgm:pt modelId="{C249052F-F2B3-43E2-958B-7B88CCC0881B}" type="parTrans" cxnId="{B968278F-BD38-4A46-9F69-32C1AC2647EC}">
      <dgm:prSet/>
      <dgm:spPr/>
      <dgm:t>
        <a:bodyPr/>
        <a:lstStyle/>
        <a:p>
          <a:endParaRPr lang="fr-FR"/>
        </a:p>
      </dgm:t>
    </dgm:pt>
    <dgm:pt modelId="{5301BABA-DDA2-4FE2-A329-7D06CF4446FE}" type="sibTrans" cxnId="{B968278F-BD38-4A46-9F69-32C1AC2647EC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65A4C256-6A0D-4FEB-B73C-75AE5218A580}">
          <dgm:prSet phldrT="[Texte]" custT="1"/>
          <dgm:spPr/>
          <dgm:t>
            <a:bodyPr/>
            <a:lstStyle/>
            <a:p>
              <a:r>
                <a:rPr lang="fr-FR" sz="1800" dirty="0"/>
                <a:t>Calculation of the </a:t>
              </a:r>
              <a:r>
                <a:rPr lang="fr-FR" sz="1800" dirty="0" err="1"/>
                <a:t>chemical</a:t>
              </a:r>
              <a:r>
                <a:rPr lang="fr-FR" sz="1800" dirty="0"/>
                <a:t> </a:t>
              </a:r>
              <a:r>
                <a:rPr lang="fr-FR" sz="1800" dirty="0" err="1"/>
                <a:t>potential</a:t>
              </a:r>
              <a:r>
                <a:rPr lang="fr-FR" sz="1800" dirty="0"/>
                <a:t> at </a:t>
              </a:r>
              <a14:m>
                <m:oMath xmlns:m="http://schemas.openxmlformats.org/officeDocument/2006/math">
                  <m:sSub>
                    <m:sSubPr>
                      <m:ctrlPr>
                        <a:rPr lang="fr-FR" sz="18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</m:e>
                    <m:sub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+1</m:t>
                      </m:r>
                    </m:sub>
                  </m:sSub>
                </m:oMath>
              </a14:m>
              <a:endParaRPr lang="fr-FR" sz="1800" dirty="0"/>
            </a:p>
          </dgm:t>
        </dgm:pt>
      </mc:Choice>
      <mc:Fallback xmlns="">
        <dgm:pt modelId="{65A4C256-6A0D-4FEB-B73C-75AE5218A580}">
          <dgm:prSet phldrT="[Texte]" custT="1"/>
          <dgm:spPr/>
          <dgm:t>
            <a:bodyPr/>
            <a:lstStyle/>
            <a:p>
              <a:r>
                <a:rPr lang="fr-FR" sz="1800" dirty="0"/>
                <a:t>Calculation of the </a:t>
              </a:r>
              <a:r>
                <a:rPr lang="fr-FR" sz="1800" dirty="0" err="1"/>
                <a:t>chemical</a:t>
              </a:r>
              <a:r>
                <a:rPr lang="fr-FR" sz="1800" dirty="0"/>
                <a:t> </a:t>
              </a:r>
              <a:r>
                <a:rPr lang="fr-FR" sz="1800" dirty="0" err="1"/>
                <a:t>potential</a:t>
              </a:r>
              <a:r>
                <a:rPr lang="fr-FR" sz="1800" dirty="0"/>
                <a:t> at </a:t>
              </a:r>
              <a:r>
                <a:rPr lang="fr-FR" sz="1800" b="0" i="0">
                  <a:latin typeface="Cambria Math" panose="02040503050406030204" pitchFamily="18" charset="0"/>
                </a:rPr>
                <a:t>𝑡_(𝑖+1)</a:t>
              </a:r>
              <a:endParaRPr lang="fr-FR" sz="1800" dirty="0"/>
            </a:p>
          </dgm:t>
        </dgm:pt>
      </mc:Fallback>
    </mc:AlternateContent>
    <dgm:pt modelId="{70A4E926-6A19-4248-89E8-A254DC0101DE}" type="parTrans" cxnId="{1E28F5A2-EE4B-434B-B552-5BCBA49EBA9E}">
      <dgm:prSet/>
      <dgm:spPr/>
      <dgm:t>
        <a:bodyPr/>
        <a:lstStyle/>
        <a:p>
          <a:endParaRPr lang="fr-FR"/>
        </a:p>
      </dgm:t>
    </dgm:pt>
    <dgm:pt modelId="{898D064F-B3C8-42BF-83F0-D52DFC30F47F}" type="sibTrans" cxnId="{1E28F5A2-EE4B-434B-B552-5BCBA49EBA9E}">
      <dgm:prSet/>
      <dgm:spPr/>
      <dgm:t>
        <a:bodyPr/>
        <a:lstStyle/>
        <a:p>
          <a:endParaRPr lang="fr-FR"/>
        </a:p>
      </dgm:t>
    </dgm:pt>
    <dgm:pt modelId="{31EC2028-B17B-481C-8D6F-A7F797113387}">
      <dgm:prSet phldrT="[Texte]" custT="1"/>
      <dgm:spPr/>
      <dgm:t>
        <a:bodyPr/>
        <a:lstStyle/>
        <a:p>
          <a:r>
            <a:rPr lang="fr-FR" sz="1800" dirty="0" err="1"/>
            <a:t>Constraints</a:t>
          </a:r>
          <a:r>
            <a:rPr lang="fr-FR" sz="1800" dirty="0"/>
            <a:t> on the </a:t>
          </a:r>
          <a:r>
            <a:rPr lang="fr-FR" sz="1800" dirty="0" err="1"/>
            <a:t>chemical</a:t>
          </a:r>
          <a:r>
            <a:rPr lang="fr-FR" sz="1800" dirty="0"/>
            <a:t> </a:t>
          </a:r>
          <a:r>
            <a:rPr lang="fr-FR" sz="1800" dirty="0" err="1"/>
            <a:t>potential</a:t>
          </a:r>
          <a:endParaRPr lang="fr-FR" sz="1800" dirty="0"/>
        </a:p>
      </dgm:t>
    </dgm:pt>
    <dgm:pt modelId="{E5AC59F8-264C-430C-A824-084CEFB802A3}" type="parTrans" cxnId="{39474AF6-5F33-4EE8-B77E-81D06E165A19}">
      <dgm:prSet/>
      <dgm:spPr/>
      <dgm:t>
        <a:bodyPr/>
        <a:lstStyle/>
        <a:p>
          <a:endParaRPr lang="fr-FR"/>
        </a:p>
      </dgm:t>
    </dgm:pt>
    <dgm:pt modelId="{2ED677F0-CCDB-45AF-A07B-524EB201F4CA}" type="sibTrans" cxnId="{39474AF6-5F33-4EE8-B77E-81D06E165A19}">
      <dgm:prSet/>
      <dgm:spPr/>
      <dgm:t>
        <a:bodyPr/>
        <a:lstStyle/>
        <a:p>
          <a:endParaRPr lang="fr-FR"/>
        </a:p>
      </dgm:t>
    </dgm:pt>
    <dgm:pt modelId="{3F2D3677-9B0A-4A0C-BADF-D2FB2E8CCE2D}">
      <dgm:prSet phldrT="[Texte]" custT="1"/>
      <dgm:spPr/>
      <dgm:t>
        <a:bodyPr/>
        <a:lstStyle/>
        <a:p>
          <a:r>
            <a:rPr lang="fr-FR" sz="1800" dirty="0"/>
            <a:t>Computation of the new system state</a:t>
          </a:r>
        </a:p>
      </dgm:t>
    </dgm:pt>
    <dgm:pt modelId="{EC930169-50CD-4433-AE3D-82767BA879B2}" type="parTrans" cxnId="{FD206F29-60E7-4ECB-B929-24BC55A83D48}">
      <dgm:prSet/>
      <dgm:spPr/>
      <dgm:t>
        <a:bodyPr/>
        <a:lstStyle/>
        <a:p>
          <a:endParaRPr lang="fr-FR"/>
        </a:p>
      </dgm:t>
    </dgm:pt>
    <dgm:pt modelId="{E84C793F-7F0E-4CFC-BEBE-839A463948AD}" type="sibTrans" cxnId="{FD206F29-60E7-4ECB-B929-24BC55A83D48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0F7895DC-3A68-4568-A810-775DD10C0FC2}">
          <dgm:prSet custT="1"/>
          <dgm:spPr/>
          <dgm:t>
            <a:bodyPr/>
            <a:lstStyle/>
            <a:p>
              <a:r>
                <a:rPr lang="fr-FR" sz="1800" dirty="0"/>
                <a:t>Calculations of </a:t>
              </a:r>
              <a:r>
                <a:rPr lang="fr-FR" sz="1800" dirty="0" err="1"/>
                <a:t>fields</a:t>
              </a:r>
              <a:r>
                <a:rPr lang="fr-FR" sz="1800" dirty="0"/>
                <a:t> </a:t>
              </a:r>
              <a:r>
                <a:rPr lang="fr-FR" sz="1800" dirty="0" err="1"/>
                <a:t>derivatives</a:t>
              </a:r>
              <a:r>
                <a:rPr lang="fr-FR" sz="1800" dirty="0"/>
                <a:t> at </a:t>
              </a:r>
              <a14:m>
                <m:oMath xmlns:m="http://schemas.openxmlformats.org/officeDocument/2006/math">
                  <m:sSub>
                    <m:sSubPr>
                      <m:ctrlPr>
                        <a:rPr lang="fr-FR" sz="18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</m:e>
                    <m:sub>
                      <m:r>
                        <a:rPr lang="fr-FR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</m:sub>
                  </m:sSub>
                </m:oMath>
              </a14:m>
              <a:endParaRPr lang="fr-FR" dirty="0"/>
            </a:p>
          </dgm:t>
        </dgm:pt>
      </mc:Choice>
      <mc:Fallback xmlns="">
        <dgm:pt modelId="{0F7895DC-3A68-4568-A810-775DD10C0FC2}">
          <dgm:prSet custT="1"/>
          <dgm:spPr/>
          <dgm:t>
            <a:bodyPr/>
            <a:lstStyle/>
            <a:p>
              <a:r>
                <a:rPr lang="fr-FR" sz="1800" dirty="0"/>
                <a:t>Calculations of </a:t>
              </a:r>
              <a:r>
                <a:rPr lang="fr-FR" sz="1800" dirty="0" err="1"/>
                <a:t>fields</a:t>
              </a:r>
              <a:r>
                <a:rPr lang="fr-FR" sz="1800" dirty="0"/>
                <a:t> </a:t>
              </a:r>
              <a:r>
                <a:rPr lang="fr-FR" sz="1800" dirty="0" err="1"/>
                <a:t>derivatives</a:t>
              </a:r>
              <a:r>
                <a:rPr lang="fr-FR" sz="1800" dirty="0"/>
                <a:t> at </a:t>
              </a:r>
              <a:r>
                <a:rPr lang="fr-FR" sz="1800" b="0" i="0">
                  <a:latin typeface="Cambria Math" panose="02040503050406030204" pitchFamily="18" charset="0"/>
                </a:rPr>
                <a:t>𝑡_𝑖</a:t>
              </a:r>
              <a:endParaRPr lang="fr-FR" dirty="0"/>
            </a:p>
          </dgm:t>
        </dgm:pt>
      </mc:Fallback>
    </mc:AlternateContent>
    <dgm:pt modelId="{A634FBD3-0C27-4828-AB44-B6D864A4AB5D}" type="sibTrans" cxnId="{B146EBC8-A308-4A24-BE89-DDEE5096EEEB}">
      <dgm:prSet/>
      <dgm:spPr/>
      <dgm:t>
        <a:bodyPr/>
        <a:lstStyle/>
        <a:p>
          <a:endParaRPr lang="fr-FR"/>
        </a:p>
      </dgm:t>
    </dgm:pt>
    <dgm:pt modelId="{1A9DE3A6-BEAA-4911-86B9-BDEB9075779A}" type="parTrans" cxnId="{B146EBC8-A308-4A24-BE89-DDEE5096EEEB}">
      <dgm:prSet/>
      <dgm:spPr/>
      <dgm:t>
        <a:bodyPr/>
        <a:lstStyle/>
        <a:p>
          <a:endParaRPr lang="fr-FR"/>
        </a:p>
      </dgm:t>
    </dgm:pt>
    <dgm:pt modelId="{5544B870-0F77-43AB-A2E3-59825216FCB7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endParaRPr lang="fr-FR" dirty="0"/>
        </a:p>
      </dgm:t>
    </dgm:pt>
    <dgm:pt modelId="{337E011A-E52A-419E-9F79-DB64520E72F3}" type="parTrans" cxnId="{1201C1A3-C04E-45FA-A2B0-78A2D8E95C26}">
      <dgm:prSet/>
      <dgm:spPr/>
      <dgm:t>
        <a:bodyPr/>
        <a:lstStyle/>
        <a:p>
          <a:endParaRPr lang="fr-FR"/>
        </a:p>
      </dgm:t>
    </dgm:pt>
    <dgm:pt modelId="{008EBCA0-955C-4763-A093-5415097FF262}" type="sibTrans" cxnId="{1201C1A3-C04E-45FA-A2B0-78A2D8E95C26}">
      <dgm:prSet/>
      <dgm:spPr>
        <a:noFill/>
      </dgm:spPr>
      <dgm:t>
        <a:bodyPr/>
        <a:lstStyle/>
        <a:p>
          <a:endParaRPr lang="fr-FR"/>
        </a:p>
      </dgm:t>
    </dgm:pt>
    <dgm:pt modelId="{2EE5FE87-F7E3-4448-9D43-234CD1BE29C9}" type="pres">
      <dgm:prSet presAssocID="{7FB35AD3-E091-4CAB-A59A-019B8640AE9E}" presName="diagram" presStyleCnt="0">
        <dgm:presLayoutVars>
          <dgm:dir val="rev"/>
          <dgm:resizeHandles val="exact"/>
        </dgm:presLayoutVars>
      </dgm:prSet>
      <dgm:spPr/>
    </dgm:pt>
    <dgm:pt modelId="{5286A8CD-5919-4DD7-9D76-5E851535CEE7}" type="pres">
      <dgm:prSet presAssocID="{5544B870-0F77-43AB-A2E3-59825216FCB7}" presName="node" presStyleLbl="node1" presStyleIdx="0" presStyleCnt="6">
        <dgm:presLayoutVars>
          <dgm:bulletEnabled val="1"/>
        </dgm:presLayoutVars>
      </dgm:prSet>
      <dgm:spPr/>
    </dgm:pt>
    <dgm:pt modelId="{547FA9F0-3EA9-44D2-9277-0398D777B5C9}" type="pres">
      <dgm:prSet presAssocID="{008EBCA0-955C-4763-A093-5415097FF262}" presName="sibTrans" presStyleLbl="sibTrans2D1" presStyleIdx="0" presStyleCnt="5"/>
      <dgm:spPr/>
    </dgm:pt>
    <dgm:pt modelId="{FF277F75-B449-494C-A7C8-9CBDBFD26022}" type="pres">
      <dgm:prSet presAssocID="{008EBCA0-955C-4763-A093-5415097FF262}" presName="connectorText" presStyleLbl="sibTrans2D1" presStyleIdx="0" presStyleCnt="5"/>
      <dgm:spPr/>
    </dgm:pt>
    <dgm:pt modelId="{03017CDE-2F3C-45B3-8535-725D8018D229}" type="pres">
      <dgm:prSet presAssocID="{0F7895DC-3A68-4568-A810-775DD10C0FC2}" presName="node" presStyleLbl="node1" presStyleIdx="1" presStyleCnt="6">
        <dgm:presLayoutVars>
          <dgm:bulletEnabled val="1"/>
        </dgm:presLayoutVars>
      </dgm:prSet>
      <dgm:spPr/>
    </dgm:pt>
    <dgm:pt modelId="{26F7A469-3C57-41BF-B52C-04E38008A1F8}" type="pres">
      <dgm:prSet presAssocID="{A634FBD3-0C27-4828-AB44-B6D864A4AB5D}" presName="sibTrans" presStyleLbl="sibTrans2D1" presStyleIdx="1" presStyleCnt="5"/>
      <dgm:spPr/>
    </dgm:pt>
    <dgm:pt modelId="{FD0414C2-0EF3-4B8E-B51B-A6EC7A64215C}" type="pres">
      <dgm:prSet presAssocID="{A634FBD3-0C27-4828-AB44-B6D864A4AB5D}" presName="connectorText" presStyleLbl="sibTrans2D1" presStyleIdx="1" presStyleCnt="5"/>
      <dgm:spPr/>
    </dgm:pt>
    <dgm:pt modelId="{880A3CF7-0BC4-4072-9DAA-559BDFDD71F6}" type="pres">
      <dgm:prSet presAssocID="{4F621CCE-6CE2-4DC2-903F-EE244627AEE4}" presName="node" presStyleLbl="node1" presStyleIdx="2" presStyleCnt="6" custLinFactNeighborY="-9555">
        <dgm:presLayoutVars>
          <dgm:bulletEnabled val="1"/>
        </dgm:presLayoutVars>
      </dgm:prSet>
      <dgm:spPr/>
    </dgm:pt>
    <dgm:pt modelId="{0D6A8CCF-BACC-44B7-B8B7-42E9AA6F0B3E}" type="pres">
      <dgm:prSet presAssocID="{5301BABA-DDA2-4FE2-A329-7D06CF4446FE}" presName="sibTrans" presStyleLbl="sibTrans2D1" presStyleIdx="2" presStyleCnt="5"/>
      <dgm:spPr/>
    </dgm:pt>
    <dgm:pt modelId="{4A178435-9ED8-4C0B-94E0-65336B1313A3}" type="pres">
      <dgm:prSet presAssocID="{5301BABA-DDA2-4FE2-A329-7D06CF4446FE}" presName="connectorText" presStyleLbl="sibTrans2D1" presStyleIdx="2" presStyleCnt="5"/>
      <dgm:spPr/>
    </dgm:pt>
    <dgm:pt modelId="{A2F9F441-5BD9-4911-8BB4-27A733B44439}" type="pres">
      <dgm:prSet presAssocID="{65A4C256-6A0D-4FEB-B73C-75AE5218A580}" presName="node" presStyleLbl="node1" presStyleIdx="3" presStyleCnt="6" custLinFactNeighborY="-9555">
        <dgm:presLayoutVars>
          <dgm:bulletEnabled val="1"/>
        </dgm:presLayoutVars>
      </dgm:prSet>
      <dgm:spPr/>
    </dgm:pt>
    <dgm:pt modelId="{A155019F-0F3B-4EF5-9BE3-61ED3D04854F}" type="pres">
      <dgm:prSet presAssocID="{898D064F-B3C8-42BF-83F0-D52DFC30F47F}" presName="sibTrans" presStyleLbl="sibTrans2D1" presStyleIdx="3" presStyleCnt="5"/>
      <dgm:spPr/>
    </dgm:pt>
    <dgm:pt modelId="{6777D99F-6F6A-4F64-8E6B-CD1610C6F362}" type="pres">
      <dgm:prSet presAssocID="{898D064F-B3C8-42BF-83F0-D52DFC30F47F}" presName="connectorText" presStyleLbl="sibTrans2D1" presStyleIdx="3" presStyleCnt="5"/>
      <dgm:spPr/>
    </dgm:pt>
    <dgm:pt modelId="{0864F09B-4EE6-4481-A9B0-A6D712C71AE4}" type="pres">
      <dgm:prSet presAssocID="{31EC2028-B17B-481C-8D6F-A7F797113387}" presName="node" presStyleLbl="node1" presStyleIdx="4" presStyleCnt="6" custLinFactNeighborY="-18809">
        <dgm:presLayoutVars>
          <dgm:bulletEnabled val="1"/>
        </dgm:presLayoutVars>
      </dgm:prSet>
      <dgm:spPr/>
    </dgm:pt>
    <dgm:pt modelId="{29FE729D-F064-4FA8-BA96-B8A835996F56}" type="pres">
      <dgm:prSet presAssocID="{2ED677F0-CCDB-45AF-A07B-524EB201F4CA}" presName="sibTrans" presStyleLbl="sibTrans2D1" presStyleIdx="4" presStyleCnt="5"/>
      <dgm:spPr/>
    </dgm:pt>
    <dgm:pt modelId="{7AB7994D-8C45-4818-B5E5-256C9FE429EC}" type="pres">
      <dgm:prSet presAssocID="{2ED677F0-CCDB-45AF-A07B-524EB201F4CA}" presName="connectorText" presStyleLbl="sibTrans2D1" presStyleIdx="4" presStyleCnt="5"/>
      <dgm:spPr/>
    </dgm:pt>
    <dgm:pt modelId="{8BF6980C-51C0-4BFB-A8F7-42BEB38FBE31}" type="pres">
      <dgm:prSet presAssocID="{3F2D3677-9B0A-4A0C-BADF-D2FB2E8CCE2D}" presName="node" presStyleLbl="node1" presStyleIdx="5" presStyleCnt="6" custLinFactNeighborX="-153" custLinFactNeighborY="-18809">
        <dgm:presLayoutVars>
          <dgm:bulletEnabled val="1"/>
        </dgm:presLayoutVars>
      </dgm:prSet>
      <dgm:spPr/>
    </dgm:pt>
  </dgm:ptLst>
  <dgm:cxnLst>
    <dgm:cxn modelId="{6845CE14-5859-4B7A-8A89-D55C8D608165}" type="presOf" srcId="{2ED677F0-CCDB-45AF-A07B-524EB201F4CA}" destId="{7AB7994D-8C45-4818-B5E5-256C9FE429EC}" srcOrd="1" destOrd="0" presId="urn:microsoft.com/office/officeart/2005/8/layout/process5"/>
    <dgm:cxn modelId="{E8696D1D-F63A-42B5-85BE-A7A595F0B4C9}" type="presOf" srcId="{008EBCA0-955C-4763-A093-5415097FF262}" destId="{FF277F75-B449-494C-A7C8-9CBDBFD26022}" srcOrd="1" destOrd="0" presId="urn:microsoft.com/office/officeart/2005/8/layout/process5"/>
    <dgm:cxn modelId="{FD206F29-60E7-4ECB-B929-24BC55A83D48}" srcId="{7FB35AD3-E091-4CAB-A59A-019B8640AE9E}" destId="{3F2D3677-9B0A-4A0C-BADF-D2FB2E8CCE2D}" srcOrd="5" destOrd="0" parTransId="{EC930169-50CD-4433-AE3D-82767BA879B2}" sibTransId="{E84C793F-7F0E-4CFC-BEBE-839A463948AD}"/>
    <dgm:cxn modelId="{4D72F43B-6FAE-481A-89BE-5E21F5B02B50}" type="presOf" srcId="{31EC2028-B17B-481C-8D6F-A7F797113387}" destId="{0864F09B-4EE6-4481-A9B0-A6D712C71AE4}" srcOrd="0" destOrd="0" presId="urn:microsoft.com/office/officeart/2005/8/layout/process5"/>
    <dgm:cxn modelId="{807F185C-330B-4012-8D0E-ECD9FDD48F39}" type="presOf" srcId="{65A4C256-6A0D-4FEB-B73C-75AE5218A580}" destId="{A2F9F441-5BD9-4911-8BB4-27A733B44439}" srcOrd="0" destOrd="0" presId="urn:microsoft.com/office/officeart/2005/8/layout/process5"/>
    <dgm:cxn modelId="{72815F5C-5519-4816-9ADC-26285F9AAAA1}" type="presOf" srcId="{3F2D3677-9B0A-4A0C-BADF-D2FB2E8CCE2D}" destId="{8BF6980C-51C0-4BFB-A8F7-42BEB38FBE31}" srcOrd="0" destOrd="0" presId="urn:microsoft.com/office/officeart/2005/8/layout/process5"/>
    <dgm:cxn modelId="{19F91B43-76CC-4A8E-A5FD-C37C329CDD4F}" type="presOf" srcId="{2ED677F0-CCDB-45AF-A07B-524EB201F4CA}" destId="{29FE729D-F064-4FA8-BA96-B8A835996F56}" srcOrd="0" destOrd="0" presId="urn:microsoft.com/office/officeart/2005/8/layout/process5"/>
    <dgm:cxn modelId="{0D7AA148-BAEA-49C3-B57E-5FB0513FD85D}" type="presOf" srcId="{4F621CCE-6CE2-4DC2-903F-EE244627AEE4}" destId="{880A3CF7-0BC4-4072-9DAA-559BDFDD71F6}" srcOrd="0" destOrd="0" presId="urn:microsoft.com/office/officeart/2005/8/layout/process5"/>
    <dgm:cxn modelId="{A986D269-484B-475A-8ED8-6725A091CE28}" type="presOf" srcId="{A634FBD3-0C27-4828-AB44-B6D864A4AB5D}" destId="{26F7A469-3C57-41BF-B52C-04E38008A1F8}" srcOrd="0" destOrd="0" presId="urn:microsoft.com/office/officeart/2005/8/layout/process5"/>
    <dgm:cxn modelId="{D669B955-075F-480F-A8AE-BB24D302B1BC}" type="presOf" srcId="{0F7895DC-3A68-4568-A810-775DD10C0FC2}" destId="{03017CDE-2F3C-45B3-8535-725D8018D229}" srcOrd="0" destOrd="0" presId="urn:microsoft.com/office/officeart/2005/8/layout/process5"/>
    <dgm:cxn modelId="{EB279983-1D17-4008-9C70-B5362957FCD2}" type="presOf" srcId="{008EBCA0-955C-4763-A093-5415097FF262}" destId="{547FA9F0-3EA9-44D2-9277-0398D777B5C9}" srcOrd="0" destOrd="0" presId="urn:microsoft.com/office/officeart/2005/8/layout/process5"/>
    <dgm:cxn modelId="{73822284-4E63-4079-8F23-DC02AF76BDFF}" type="presOf" srcId="{898D064F-B3C8-42BF-83F0-D52DFC30F47F}" destId="{6777D99F-6F6A-4F64-8E6B-CD1610C6F362}" srcOrd="1" destOrd="0" presId="urn:microsoft.com/office/officeart/2005/8/layout/process5"/>
    <dgm:cxn modelId="{7CC9398A-9EE6-4256-82EA-BC6E884D462F}" type="presOf" srcId="{A634FBD3-0C27-4828-AB44-B6D864A4AB5D}" destId="{FD0414C2-0EF3-4B8E-B51B-A6EC7A64215C}" srcOrd="1" destOrd="0" presId="urn:microsoft.com/office/officeart/2005/8/layout/process5"/>
    <dgm:cxn modelId="{B968278F-BD38-4A46-9F69-32C1AC2647EC}" srcId="{7FB35AD3-E091-4CAB-A59A-019B8640AE9E}" destId="{4F621CCE-6CE2-4DC2-903F-EE244627AEE4}" srcOrd="2" destOrd="0" parTransId="{C249052F-F2B3-43E2-958B-7B88CCC0881B}" sibTransId="{5301BABA-DDA2-4FE2-A329-7D06CF4446FE}"/>
    <dgm:cxn modelId="{8AC0E992-9AD4-4244-9211-74D06C1AA88D}" type="presOf" srcId="{7FB35AD3-E091-4CAB-A59A-019B8640AE9E}" destId="{2EE5FE87-F7E3-4448-9D43-234CD1BE29C9}" srcOrd="0" destOrd="0" presId="urn:microsoft.com/office/officeart/2005/8/layout/process5"/>
    <dgm:cxn modelId="{2633999C-925F-42C8-8DBC-E11F985091D0}" type="presOf" srcId="{5301BABA-DDA2-4FE2-A329-7D06CF4446FE}" destId="{4A178435-9ED8-4C0B-94E0-65336B1313A3}" srcOrd="1" destOrd="0" presId="urn:microsoft.com/office/officeart/2005/8/layout/process5"/>
    <dgm:cxn modelId="{1E28F5A2-EE4B-434B-B552-5BCBA49EBA9E}" srcId="{7FB35AD3-E091-4CAB-A59A-019B8640AE9E}" destId="{65A4C256-6A0D-4FEB-B73C-75AE5218A580}" srcOrd="3" destOrd="0" parTransId="{70A4E926-6A19-4248-89E8-A254DC0101DE}" sibTransId="{898D064F-B3C8-42BF-83F0-D52DFC30F47F}"/>
    <dgm:cxn modelId="{1201C1A3-C04E-45FA-A2B0-78A2D8E95C26}" srcId="{7FB35AD3-E091-4CAB-A59A-019B8640AE9E}" destId="{5544B870-0F77-43AB-A2E3-59825216FCB7}" srcOrd="0" destOrd="0" parTransId="{337E011A-E52A-419E-9F79-DB64520E72F3}" sibTransId="{008EBCA0-955C-4763-A093-5415097FF262}"/>
    <dgm:cxn modelId="{D9934AA8-5890-4156-9998-19582E9901D1}" type="presOf" srcId="{898D064F-B3C8-42BF-83F0-D52DFC30F47F}" destId="{A155019F-0F3B-4EF5-9BE3-61ED3D04854F}" srcOrd="0" destOrd="0" presId="urn:microsoft.com/office/officeart/2005/8/layout/process5"/>
    <dgm:cxn modelId="{842F8ABC-17EA-4EE1-AC02-00D63E2B482B}" type="presOf" srcId="{5544B870-0F77-43AB-A2E3-59825216FCB7}" destId="{5286A8CD-5919-4DD7-9D76-5E851535CEE7}" srcOrd="0" destOrd="0" presId="urn:microsoft.com/office/officeart/2005/8/layout/process5"/>
    <dgm:cxn modelId="{B146EBC8-A308-4A24-BE89-DDEE5096EEEB}" srcId="{7FB35AD3-E091-4CAB-A59A-019B8640AE9E}" destId="{0F7895DC-3A68-4568-A810-775DD10C0FC2}" srcOrd="1" destOrd="0" parTransId="{1A9DE3A6-BEAA-4911-86B9-BDEB9075779A}" sibTransId="{A634FBD3-0C27-4828-AB44-B6D864A4AB5D}"/>
    <dgm:cxn modelId="{771616DD-03B9-41B5-9B25-486266B0AF74}" type="presOf" srcId="{5301BABA-DDA2-4FE2-A329-7D06CF4446FE}" destId="{0D6A8CCF-BACC-44B7-B8B7-42E9AA6F0B3E}" srcOrd="0" destOrd="0" presId="urn:microsoft.com/office/officeart/2005/8/layout/process5"/>
    <dgm:cxn modelId="{39474AF6-5F33-4EE8-B77E-81D06E165A19}" srcId="{7FB35AD3-E091-4CAB-A59A-019B8640AE9E}" destId="{31EC2028-B17B-481C-8D6F-A7F797113387}" srcOrd="4" destOrd="0" parTransId="{E5AC59F8-264C-430C-A824-084CEFB802A3}" sibTransId="{2ED677F0-CCDB-45AF-A07B-524EB201F4CA}"/>
    <dgm:cxn modelId="{424168A2-123F-4144-92BD-B3729C5AB2F0}" type="presParOf" srcId="{2EE5FE87-F7E3-4448-9D43-234CD1BE29C9}" destId="{5286A8CD-5919-4DD7-9D76-5E851535CEE7}" srcOrd="0" destOrd="0" presId="urn:microsoft.com/office/officeart/2005/8/layout/process5"/>
    <dgm:cxn modelId="{1A63139C-7A48-465F-8B37-10FB9BBCB70D}" type="presParOf" srcId="{2EE5FE87-F7E3-4448-9D43-234CD1BE29C9}" destId="{547FA9F0-3EA9-44D2-9277-0398D777B5C9}" srcOrd="1" destOrd="0" presId="urn:microsoft.com/office/officeart/2005/8/layout/process5"/>
    <dgm:cxn modelId="{BEAA0733-362D-4D0A-BDE7-06BA2D551EB6}" type="presParOf" srcId="{547FA9F0-3EA9-44D2-9277-0398D777B5C9}" destId="{FF277F75-B449-494C-A7C8-9CBDBFD26022}" srcOrd="0" destOrd="0" presId="urn:microsoft.com/office/officeart/2005/8/layout/process5"/>
    <dgm:cxn modelId="{78DF45BB-EFC9-4509-B975-39345FBE865B}" type="presParOf" srcId="{2EE5FE87-F7E3-4448-9D43-234CD1BE29C9}" destId="{03017CDE-2F3C-45B3-8535-725D8018D229}" srcOrd="2" destOrd="0" presId="urn:microsoft.com/office/officeart/2005/8/layout/process5"/>
    <dgm:cxn modelId="{9BA4ED72-9567-472C-8604-B5F46AA15A2C}" type="presParOf" srcId="{2EE5FE87-F7E3-4448-9D43-234CD1BE29C9}" destId="{26F7A469-3C57-41BF-B52C-04E38008A1F8}" srcOrd="3" destOrd="0" presId="urn:microsoft.com/office/officeart/2005/8/layout/process5"/>
    <dgm:cxn modelId="{968C2ED6-3701-4BE3-B37A-4E8B4E918F4F}" type="presParOf" srcId="{26F7A469-3C57-41BF-B52C-04E38008A1F8}" destId="{FD0414C2-0EF3-4B8E-B51B-A6EC7A64215C}" srcOrd="0" destOrd="0" presId="urn:microsoft.com/office/officeart/2005/8/layout/process5"/>
    <dgm:cxn modelId="{8E625573-2E48-4AA9-99E6-6C589B1F8FD8}" type="presParOf" srcId="{2EE5FE87-F7E3-4448-9D43-234CD1BE29C9}" destId="{880A3CF7-0BC4-4072-9DAA-559BDFDD71F6}" srcOrd="4" destOrd="0" presId="urn:microsoft.com/office/officeart/2005/8/layout/process5"/>
    <dgm:cxn modelId="{AED18F9A-7FD3-47D6-8674-D5C95DEB010B}" type="presParOf" srcId="{2EE5FE87-F7E3-4448-9D43-234CD1BE29C9}" destId="{0D6A8CCF-BACC-44B7-B8B7-42E9AA6F0B3E}" srcOrd="5" destOrd="0" presId="urn:microsoft.com/office/officeart/2005/8/layout/process5"/>
    <dgm:cxn modelId="{1A1F3D42-E7D9-49EF-843B-AF8FC0C580E1}" type="presParOf" srcId="{0D6A8CCF-BACC-44B7-B8B7-42E9AA6F0B3E}" destId="{4A178435-9ED8-4C0B-94E0-65336B1313A3}" srcOrd="0" destOrd="0" presId="urn:microsoft.com/office/officeart/2005/8/layout/process5"/>
    <dgm:cxn modelId="{058676F3-83F7-4D25-AD34-543A75726CF4}" type="presParOf" srcId="{2EE5FE87-F7E3-4448-9D43-234CD1BE29C9}" destId="{A2F9F441-5BD9-4911-8BB4-27A733B44439}" srcOrd="6" destOrd="0" presId="urn:microsoft.com/office/officeart/2005/8/layout/process5"/>
    <dgm:cxn modelId="{2491AFD9-B95A-4D8C-8646-CF0043AEAC7E}" type="presParOf" srcId="{2EE5FE87-F7E3-4448-9D43-234CD1BE29C9}" destId="{A155019F-0F3B-4EF5-9BE3-61ED3D04854F}" srcOrd="7" destOrd="0" presId="urn:microsoft.com/office/officeart/2005/8/layout/process5"/>
    <dgm:cxn modelId="{B2A7BEED-05E3-49B4-8400-0E8BD6B3A91B}" type="presParOf" srcId="{A155019F-0F3B-4EF5-9BE3-61ED3D04854F}" destId="{6777D99F-6F6A-4F64-8E6B-CD1610C6F362}" srcOrd="0" destOrd="0" presId="urn:microsoft.com/office/officeart/2005/8/layout/process5"/>
    <dgm:cxn modelId="{907E5B04-0BBC-40A9-8A21-B1633F7CCBD2}" type="presParOf" srcId="{2EE5FE87-F7E3-4448-9D43-234CD1BE29C9}" destId="{0864F09B-4EE6-4481-A9B0-A6D712C71AE4}" srcOrd="8" destOrd="0" presId="urn:microsoft.com/office/officeart/2005/8/layout/process5"/>
    <dgm:cxn modelId="{58047F7F-5099-4C5E-8380-7B133ECF6F48}" type="presParOf" srcId="{2EE5FE87-F7E3-4448-9D43-234CD1BE29C9}" destId="{29FE729D-F064-4FA8-BA96-B8A835996F56}" srcOrd="9" destOrd="0" presId="urn:microsoft.com/office/officeart/2005/8/layout/process5"/>
    <dgm:cxn modelId="{7E32196D-886F-4140-94FA-EEDC198C29CD}" type="presParOf" srcId="{29FE729D-F064-4FA8-BA96-B8A835996F56}" destId="{7AB7994D-8C45-4818-B5E5-256C9FE429EC}" srcOrd="0" destOrd="0" presId="urn:microsoft.com/office/officeart/2005/8/layout/process5"/>
    <dgm:cxn modelId="{D1D33F2F-2372-4513-8711-36A46FE14A4F}" type="presParOf" srcId="{2EE5FE87-F7E3-4448-9D43-234CD1BE29C9}" destId="{8BF6980C-51C0-4BFB-A8F7-42BEB38FBE31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35AD3-E091-4CAB-A59A-019B8640AE9E}" type="doc">
      <dgm:prSet loTypeId="urn:microsoft.com/office/officeart/2005/8/layout/process5" loCatId="process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4F621CCE-6CE2-4DC2-903F-EE244627AEE4}">
      <dgm:prSet phldrT="[Texte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C249052F-F2B3-43E2-958B-7B88CCC0881B}" type="parTrans" cxnId="{B968278F-BD38-4A46-9F69-32C1AC2647EC}">
      <dgm:prSet/>
      <dgm:spPr/>
      <dgm:t>
        <a:bodyPr/>
        <a:lstStyle/>
        <a:p>
          <a:endParaRPr lang="fr-FR"/>
        </a:p>
      </dgm:t>
    </dgm:pt>
    <dgm:pt modelId="{5301BABA-DDA2-4FE2-A329-7D06CF4446FE}" type="sibTrans" cxnId="{B968278F-BD38-4A46-9F69-32C1AC2647EC}">
      <dgm:prSet/>
      <dgm:spPr/>
      <dgm:t>
        <a:bodyPr/>
        <a:lstStyle/>
        <a:p>
          <a:endParaRPr lang="fr-FR"/>
        </a:p>
      </dgm:t>
    </dgm:pt>
    <dgm:pt modelId="{65A4C256-6A0D-4FEB-B73C-75AE5218A580}">
      <dgm:prSet phldrT="[Texte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70A4E926-6A19-4248-89E8-A254DC0101DE}" type="parTrans" cxnId="{1E28F5A2-EE4B-434B-B552-5BCBA49EBA9E}">
      <dgm:prSet/>
      <dgm:spPr/>
      <dgm:t>
        <a:bodyPr/>
        <a:lstStyle/>
        <a:p>
          <a:endParaRPr lang="fr-FR"/>
        </a:p>
      </dgm:t>
    </dgm:pt>
    <dgm:pt modelId="{898D064F-B3C8-42BF-83F0-D52DFC30F47F}" type="sibTrans" cxnId="{1E28F5A2-EE4B-434B-B552-5BCBA49EBA9E}">
      <dgm:prSet/>
      <dgm:spPr/>
      <dgm:t>
        <a:bodyPr/>
        <a:lstStyle/>
        <a:p>
          <a:endParaRPr lang="fr-FR"/>
        </a:p>
      </dgm:t>
    </dgm:pt>
    <dgm:pt modelId="{31EC2028-B17B-481C-8D6F-A7F797113387}">
      <dgm:prSet phldrT="[Texte]" custT="1"/>
      <dgm:spPr/>
      <dgm:t>
        <a:bodyPr/>
        <a:lstStyle/>
        <a:p>
          <a:r>
            <a:rPr lang="fr-FR" sz="1800" dirty="0" err="1"/>
            <a:t>Constraints</a:t>
          </a:r>
          <a:r>
            <a:rPr lang="fr-FR" sz="1800" dirty="0"/>
            <a:t> on the </a:t>
          </a:r>
          <a:r>
            <a:rPr lang="fr-FR" sz="1800" dirty="0" err="1"/>
            <a:t>chemical</a:t>
          </a:r>
          <a:r>
            <a:rPr lang="fr-FR" sz="1800" dirty="0"/>
            <a:t> </a:t>
          </a:r>
          <a:r>
            <a:rPr lang="fr-FR" sz="1800" dirty="0" err="1"/>
            <a:t>potential</a:t>
          </a:r>
          <a:endParaRPr lang="fr-FR" sz="1800" dirty="0"/>
        </a:p>
      </dgm:t>
    </dgm:pt>
    <dgm:pt modelId="{E5AC59F8-264C-430C-A824-084CEFB802A3}" type="parTrans" cxnId="{39474AF6-5F33-4EE8-B77E-81D06E165A19}">
      <dgm:prSet/>
      <dgm:spPr/>
      <dgm:t>
        <a:bodyPr/>
        <a:lstStyle/>
        <a:p>
          <a:endParaRPr lang="fr-FR"/>
        </a:p>
      </dgm:t>
    </dgm:pt>
    <dgm:pt modelId="{2ED677F0-CCDB-45AF-A07B-524EB201F4CA}" type="sibTrans" cxnId="{39474AF6-5F33-4EE8-B77E-81D06E165A19}">
      <dgm:prSet/>
      <dgm:spPr/>
      <dgm:t>
        <a:bodyPr/>
        <a:lstStyle/>
        <a:p>
          <a:endParaRPr lang="fr-FR"/>
        </a:p>
      </dgm:t>
    </dgm:pt>
    <dgm:pt modelId="{3F2D3677-9B0A-4A0C-BADF-D2FB2E8CCE2D}">
      <dgm:prSet phldrT="[Texte]" custT="1"/>
      <dgm:spPr/>
      <dgm:t>
        <a:bodyPr/>
        <a:lstStyle/>
        <a:p>
          <a:r>
            <a:rPr lang="fr-FR" sz="1800" dirty="0"/>
            <a:t>Computation of the new system state</a:t>
          </a:r>
        </a:p>
      </dgm:t>
    </dgm:pt>
    <dgm:pt modelId="{EC930169-50CD-4433-AE3D-82767BA879B2}" type="parTrans" cxnId="{FD206F29-60E7-4ECB-B929-24BC55A83D48}">
      <dgm:prSet/>
      <dgm:spPr/>
      <dgm:t>
        <a:bodyPr/>
        <a:lstStyle/>
        <a:p>
          <a:endParaRPr lang="fr-FR"/>
        </a:p>
      </dgm:t>
    </dgm:pt>
    <dgm:pt modelId="{E84C793F-7F0E-4CFC-BEBE-839A463948AD}" type="sibTrans" cxnId="{FD206F29-60E7-4ECB-B929-24BC55A83D48}">
      <dgm:prSet/>
      <dgm:spPr/>
      <dgm:t>
        <a:bodyPr/>
        <a:lstStyle/>
        <a:p>
          <a:endParaRPr lang="fr-FR"/>
        </a:p>
      </dgm:t>
    </dgm:pt>
    <dgm:pt modelId="{0F7895DC-3A68-4568-A810-775DD10C0FC2}">
      <dgm:prSet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A634FBD3-0C27-4828-AB44-B6D864A4AB5D}" type="sibTrans" cxnId="{B146EBC8-A308-4A24-BE89-DDEE5096EEEB}">
      <dgm:prSet/>
      <dgm:spPr/>
      <dgm:t>
        <a:bodyPr/>
        <a:lstStyle/>
        <a:p>
          <a:endParaRPr lang="fr-FR"/>
        </a:p>
      </dgm:t>
    </dgm:pt>
    <dgm:pt modelId="{1A9DE3A6-BEAA-4911-86B9-BDEB9075779A}" type="parTrans" cxnId="{B146EBC8-A308-4A24-BE89-DDEE5096EEEB}">
      <dgm:prSet/>
      <dgm:spPr/>
      <dgm:t>
        <a:bodyPr/>
        <a:lstStyle/>
        <a:p>
          <a:endParaRPr lang="fr-FR"/>
        </a:p>
      </dgm:t>
    </dgm:pt>
    <dgm:pt modelId="{5544B870-0F77-43AB-A2E3-59825216FCB7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endParaRPr lang="fr-FR" dirty="0"/>
        </a:p>
      </dgm:t>
    </dgm:pt>
    <dgm:pt modelId="{337E011A-E52A-419E-9F79-DB64520E72F3}" type="parTrans" cxnId="{1201C1A3-C04E-45FA-A2B0-78A2D8E95C26}">
      <dgm:prSet/>
      <dgm:spPr/>
      <dgm:t>
        <a:bodyPr/>
        <a:lstStyle/>
        <a:p>
          <a:endParaRPr lang="fr-FR"/>
        </a:p>
      </dgm:t>
    </dgm:pt>
    <dgm:pt modelId="{008EBCA0-955C-4763-A093-5415097FF262}" type="sibTrans" cxnId="{1201C1A3-C04E-45FA-A2B0-78A2D8E95C26}">
      <dgm:prSet/>
      <dgm:spPr>
        <a:noFill/>
      </dgm:spPr>
      <dgm:t>
        <a:bodyPr/>
        <a:lstStyle/>
        <a:p>
          <a:endParaRPr lang="fr-FR"/>
        </a:p>
      </dgm:t>
    </dgm:pt>
    <dgm:pt modelId="{2EE5FE87-F7E3-4448-9D43-234CD1BE29C9}" type="pres">
      <dgm:prSet presAssocID="{7FB35AD3-E091-4CAB-A59A-019B8640AE9E}" presName="diagram" presStyleCnt="0">
        <dgm:presLayoutVars>
          <dgm:dir val="rev"/>
          <dgm:resizeHandles val="exact"/>
        </dgm:presLayoutVars>
      </dgm:prSet>
      <dgm:spPr/>
    </dgm:pt>
    <dgm:pt modelId="{5286A8CD-5919-4DD7-9D76-5E851535CEE7}" type="pres">
      <dgm:prSet presAssocID="{5544B870-0F77-43AB-A2E3-59825216FCB7}" presName="node" presStyleLbl="node1" presStyleIdx="0" presStyleCnt="6">
        <dgm:presLayoutVars>
          <dgm:bulletEnabled val="1"/>
        </dgm:presLayoutVars>
      </dgm:prSet>
      <dgm:spPr/>
    </dgm:pt>
    <dgm:pt modelId="{547FA9F0-3EA9-44D2-9277-0398D777B5C9}" type="pres">
      <dgm:prSet presAssocID="{008EBCA0-955C-4763-A093-5415097FF262}" presName="sibTrans" presStyleLbl="sibTrans2D1" presStyleIdx="0" presStyleCnt="5"/>
      <dgm:spPr/>
    </dgm:pt>
    <dgm:pt modelId="{FF277F75-B449-494C-A7C8-9CBDBFD26022}" type="pres">
      <dgm:prSet presAssocID="{008EBCA0-955C-4763-A093-5415097FF262}" presName="connectorText" presStyleLbl="sibTrans2D1" presStyleIdx="0" presStyleCnt="5"/>
      <dgm:spPr/>
    </dgm:pt>
    <dgm:pt modelId="{03017CDE-2F3C-45B3-8535-725D8018D229}" type="pres">
      <dgm:prSet presAssocID="{0F7895DC-3A68-4568-A810-775DD10C0FC2}" presName="node" presStyleLbl="node1" presStyleIdx="1" presStyleCnt="6">
        <dgm:presLayoutVars>
          <dgm:bulletEnabled val="1"/>
        </dgm:presLayoutVars>
      </dgm:prSet>
      <dgm:spPr/>
    </dgm:pt>
    <dgm:pt modelId="{26F7A469-3C57-41BF-B52C-04E38008A1F8}" type="pres">
      <dgm:prSet presAssocID="{A634FBD3-0C27-4828-AB44-B6D864A4AB5D}" presName="sibTrans" presStyleLbl="sibTrans2D1" presStyleIdx="1" presStyleCnt="5"/>
      <dgm:spPr/>
    </dgm:pt>
    <dgm:pt modelId="{FD0414C2-0EF3-4B8E-B51B-A6EC7A64215C}" type="pres">
      <dgm:prSet presAssocID="{A634FBD3-0C27-4828-AB44-B6D864A4AB5D}" presName="connectorText" presStyleLbl="sibTrans2D1" presStyleIdx="1" presStyleCnt="5"/>
      <dgm:spPr/>
    </dgm:pt>
    <dgm:pt modelId="{880A3CF7-0BC4-4072-9DAA-559BDFDD71F6}" type="pres">
      <dgm:prSet presAssocID="{4F621CCE-6CE2-4DC2-903F-EE244627AEE4}" presName="node" presStyleLbl="node1" presStyleIdx="2" presStyleCnt="6" custLinFactNeighborY="-9555">
        <dgm:presLayoutVars>
          <dgm:bulletEnabled val="1"/>
        </dgm:presLayoutVars>
      </dgm:prSet>
      <dgm:spPr/>
    </dgm:pt>
    <dgm:pt modelId="{0D6A8CCF-BACC-44B7-B8B7-42E9AA6F0B3E}" type="pres">
      <dgm:prSet presAssocID="{5301BABA-DDA2-4FE2-A329-7D06CF4446FE}" presName="sibTrans" presStyleLbl="sibTrans2D1" presStyleIdx="2" presStyleCnt="5"/>
      <dgm:spPr/>
    </dgm:pt>
    <dgm:pt modelId="{4A178435-9ED8-4C0B-94E0-65336B1313A3}" type="pres">
      <dgm:prSet presAssocID="{5301BABA-DDA2-4FE2-A329-7D06CF4446FE}" presName="connectorText" presStyleLbl="sibTrans2D1" presStyleIdx="2" presStyleCnt="5"/>
      <dgm:spPr/>
    </dgm:pt>
    <dgm:pt modelId="{A2F9F441-5BD9-4911-8BB4-27A733B44439}" type="pres">
      <dgm:prSet presAssocID="{65A4C256-6A0D-4FEB-B73C-75AE5218A580}" presName="node" presStyleLbl="node1" presStyleIdx="3" presStyleCnt="6" custLinFactNeighborY="-9555">
        <dgm:presLayoutVars>
          <dgm:bulletEnabled val="1"/>
        </dgm:presLayoutVars>
      </dgm:prSet>
      <dgm:spPr/>
    </dgm:pt>
    <dgm:pt modelId="{A155019F-0F3B-4EF5-9BE3-61ED3D04854F}" type="pres">
      <dgm:prSet presAssocID="{898D064F-B3C8-42BF-83F0-D52DFC30F47F}" presName="sibTrans" presStyleLbl="sibTrans2D1" presStyleIdx="3" presStyleCnt="5"/>
      <dgm:spPr/>
    </dgm:pt>
    <dgm:pt modelId="{6777D99F-6F6A-4F64-8E6B-CD1610C6F362}" type="pres">
      <dgm:prSet presAssocID="{898D064F-B3C8-42BF-83F0-D52DFC30F47F}" presName="connectorText" presStyleLbl="sibTrans2D1" presStyleIdx="3" presStyleCnt="5"/>
      <dgm:spPr/>
    </dgm:pt>
    <dgm:pt modelId="{0864F09B-4EE6-4481-A9B0-A6D712C71AE4}" type="pres">
      <dgm:prSet presAssocID="{31EC2028-B17B-481C-8D6F-A7F797113387}" presName="node" presStyleLbl="node1" presStyleIdx="4" presStyleCnt="6" custLinFactNeighborY="-18809">
        <dgm:presLayoutVars>
          <dgm:bulletEnabled val="1"/>
        </dgm:presLayoutVars>
      </dgm:prSet>
      <dgm:spPr/>
    </dgm:pt>
    <dgm:pt modelId="{29FE729D-F064-4FA8-BA96-B8A835996F56}" type="pres">
      <dgm:prSet presAssocID="{2ED677F0-CCDB-45AF-A07B-524EB201F4CA}" presName="sibTrans" presStyleLbl="sibTrans2D1" presStyleIdx="4" presStyleCnt="5"/>
      <dgm:spPr/>
    </dgm:pt>
    <dgm:pt modelId="{7AB7994D-8C45-4818-B5E5-256C9FE429EC}" type="pres">
      <dgm:prSet presAssocID="{2ED677F0-CCDB-45AF-A07B-524EB201F4CA}" presName="connectorText" presStyleLbl="sibTrans2D1" presStyleIdx="4" presStyleCnt="5"/>
      <dgm:spPr/>
    </dgm:pt>
    <dgm:pt modelId="{8BF6980C-51C0-4BFB-A8F7-42BEB38FBE31}" type="pres">
      <dgm:prSet presAssocID="{3F2D3677-9B0A-4A0C-BADF-D2FB2E8CCE2D}" presName="node" presStyleLbl="node1" presStyleIdx="5" presStyleCnt="6" custLinFactNeighborX="-153" custLinFactNeighborY="-18809">
        <dgm:presLayoutVars>
          <dgm:bulletEnabled val="1"/>
        </dgm:presLayoutVars>
      </dgm:prSet>
      <dgm:spPr/>
    </dgm:pt>
  </dgm:ptLst>
  <dgm:cxnLst>
    <dgm:cxn modelId="{6845CE14-5859-4B7A-8A89-D55C8D608165}" type="presOf" srcId="{2ED677F0-CCDB-45AF-A07B-524EB201F4CA}" destId="{7AB7994D-8C45-4818-B5E5-256C9FE429EC}" srcOrd="1" destOrd="0" presId="urn:microsoft.com/office/officeart/2005/8/layout/process5"/>
    <dgm:cxn modelId="{E8696D1D-F63A-42B5-85BE-A7A595F0B4C9}" type="presOf" srcId="{008EBCA0-955C-4763-A093-5415097FF262}" destId="{FF277F75-B449-494C-A7C8-9CBDBFD26022}" srcOrd="1" destOrd="0" presId="urn:microsoft.com/office/officeart/2005/8/layout/process5"/>
    <dgm:cxn modelId="{FD206F29-60E7-4ECB-B929-24BC55A83D48}" srcId="{7FB35AD3-E091-4CAB-A59A-019B8640AE9E}" destId="{3F2D3677-9B0A-4A0C-BADF-D2FB2E8CCE2D}" srcOrd="5" destOrd="0" parTransId="{EC930169-50CD-4433-AE3D-82767BA879B2}" sibTransId="{E84C793F-7F0E-4CFC-BEBE-839A463948AD}"/>
    <dgm:cxn modelId="{4D72F43B-6FAE-481A-89BE-5E21F5B02B50}" type="presOf" srcId="{31EC2028-B17B-481C-8D6F-A7F797113387}" destId="{0864F09B-4EE6-4481-A9B0-A6D712C71AE4}" srcOrd="0" destOrd="0" presId="urn:microsoft.com/office/officeart/2005/8/layout/process5"/>
    <dgm:cxn modelId="{807F185C-330B-4012-8D0E-ECD9FDD48F39}" type="presOf" srcId="{65A4C256-6A0D-4FEB-B73C-75AE5218A580}" destId="{A2F9F441-5BD9-4911-8BB4-27A733B44439}" srcOrd="0" destOrd="0" presId="urn:microsoft.com/office/officeart/2005/8/layout/process5"/>
    <dgm:cxn modelId="{72815F5C-5519-4816-9ADC-26285F9AAAA1}" type="presOf" srcId="{3F2D3677-9B0A-4A0C-BADF-D2FB2E8CCE2D}" destId="{8BF6980C-51C0-4BFB-A8F7-42BEB38FBE31}" srcOrd="0" destOrd="0" presId="urn:microsoft.com/office/officeart/2005/8/layout/process5"/>
    <dgm:cxn modelId="{19F91B43-76CC-4A8E-A5FD-C37C329CDD4F}" type="presOf" srcId="{2ED677F0-CCDB-45AF-A07B-524EB201F4CA}" destId="{29FE729D-F064-4FA8-BA96-B8A835996F56}" srcOrd="0" destOrd="0" presId="urn:microsoft.com/office/officeart/2005/8/layout/process5"/>
    <dgm:cxn modelId="{0D7AA148-BAEA-49C3-B57E-5FB0513FD85D}" type="presOf" srcId="{4F621CCE-6CE2-4DC2-903F-EE244627AEE4}" destId="{880A3CF7-0BC4-4072-9DAA-559BDFDD71F6}" srcOrd="0" destOrd="0" presId="urn:microsoft.com/office/officeart/2005/8/layout/process5"/>
    <dgm:cxn modelId="{A986D269-484B-475A-8ED8-6725A091CE28}" type="presOf" srcId="{A634FBD3-0C27-4828-AB44-B6D864A4AB5D}" destId="{26F7A469-3C57-41BF-B52C-04E38008A1F8}" srcOrd="0" destOrd="0" presId="urn:microsoft.com/office/officeart/2005/8/layout/process5"/>
    <dgm:cxn modelId="{D669B955-075F-480F-A8AE-BB24D302B1BC}" type="presOf" srcId="{0F7895DC-3A68-4568-A810-775DD10C0FC2}" destId="{03017CDE-2F3C-45B3-8535-725D8018D229}" srcOrd="0" destOrd="0" presId="urn:microsoft.com/office/officeart/2005/8/layout/process5"/>
    <dgm:cxn modelId="{EB279983-1D17-4008-9C70-B5362957FCD2}" type="presOf" srcId="{008EBCA0-955C-4763-A093-5415097FF262}" destId="{547FA9F0-3EA9-44D2-9277-0398D777B5C9}" srcOrd="0" destOrd="0" presId="urn:microsoft.com/office/officeart/2005/8/layout/process5"/>
    <dgm:cxn modelId="{73822284-4E63-4079-8F23-DC02AF76BDFF}" type="presOf" srcId="{898D064F-B3C8-42BF-83F0-D52DFC30F47F}" destId="{6777D99F-6F6A-4F64-8E6B-CD1610C6F362}" srcOrd="1" destOrd="0" presId="urn:microsoft.com/office/officeart/2005/8/layout/process5"/>
    <dgm:cxn modelId="{7CC9398A-9EE6-4256-82EA-BC6E884D462F}" type="presOf" srcId="{A634FBD3-0C27-4828-AB44-B6D864A4AB5D}" destId="{FD0414C2-0EF3-4B8E-B51B-A6EC7A64215C}" srcOrd="1" destOrd="0" presId="urn:microsoft.com/office/officeart/2005/8/layout/process5"/>
    <dgm:cxn modelId="{B968278F-BD38-4A46-9F69-32C1AC2647EC}" srcId="{7FB35AD3-E091-4CAB-A59A-019B8640AE9E}" destId="{4F621CCE-6CE2-4DC2-903F-EE244627AEE4}" srcOrd="2" destOrd="0" parTransId="{C249052F-F2B3-43E2-958B-7B88CCC0881B}" sibTransId="{5301BABA-DDA2-4FE2-A329-7D06CF4446FE}"/>
    <dgm:cxn modelId="{8AC0E992-9AD4-4244-9211-74D06C1AA88D}" type="presOf" srcId="{7FB35AD3-E091-4CAB-A59A-019B8640AE9E}" destId="{2EE5FE87-F7E3-4448-9D43-234CD1BE29C9}" srcOrd="0" destOrd="0" presId="urn:microsoft.com/office/officeart/2005/8/layout/process5"/>
    <dgm:cxn modelId="{2633999C-925F-42C8-8DBC-E11F985091D0}" type="presOf" srcId="{5301BABA-DDA2-4FE2-A329-7D06CF4446FE}" destId="{4A178435-9ED8-4C0B-94E0-65336B1313A3}" srcOrd="1" destOrd="0" presId="urn:microsoft.com/office/officeart/2005/8/layout/process5"/>
    <dgm:cxn modelId="{1E28F5A2-EE4B-434B-B552-5BCBA49EBA9E}" srcId="{7FB35AD3-E091-4CAB-A59A-019B8640AE9E}" destId="{65A4C256-6A0D-4FEB-B73C-75AE5218A580}" srcOrd="3" destOrd="0" parTransId="{70A4E926-6A19-4248-89E8-A254DC0101DE}" sibTransId="{898D064F-B3C8-42BF-83F0-D52DFC30F47F}"/>
    <dgm:cxn modelId="{1201C1A3-C04E-45FA-A2B0-78A2D8E95C26}" srcId="{7FB35AD3-E091-4CAB-A59A-019B8640AE9E}" destId="{5544B870-0F77-43AB-A2E3-59825216FCB7}" srcOrd="0" destOrd="0" parTransId="{337E011A-E52A-419E-9F79-DB64520E72F3}" sibTransId="{008EBCA0-955C-4763-A093-5415097FF262}"/>
    <dgm:cxn modelId="{D9934AA8-5890-4156-9998-19582E9901D1}" type="presOf" srcId="{898D064F-B3C8-42BF-83F0-D52DFC30F47F}" destId="{A155019F-0F3B-4EF5-9BE3-61ED3D04854F}" srcOrd="0" destOrd="0" presId="urn:microsoft.com/office/officeart/2005/8/layout/process5"/>
    <dgm:cxn modelId="{842F8ABC-17EA-4EE1-AC02-00D63E2B482B}" type="presOf" srcId="{5544B870-0F77-43AB-A2E3-59825216FCB7}" destId="{5286A8CD-5919-4DD7-9D76-5E851535CEE7}" srcOrd="0" destOrd="0" presId="urn:microsoft.com/office/officeart/2005/8/layout/process5"/>
    <dgm:cxn modelId="{B146EBC8-A308-4A24-BE89-DDEE5096EEEB}" srcId="{7FB35AD3-E091-4CAB-A59A-019B8640AE9E}" destId="{0F7895DC-3A68-4568-A810-775DD10C0FC2}" srcOrd="1" destOrd="0" parTransId="{1A9DE3A6-BEAA-4911-86B9-BDEB9075779A}" sibTransId="{A634FBD3-0C27-4828-AB44-B6D864A4AB5D}"/>
    <dgm:cxn modelId="{771616DD-03B9-41B5-9B25-486266B0AF74}" type="presOf" srcId="{5301BABA-DDA2-4FE2-A329-7D06CF4446FE}" destId="{0D6A8CCF-BACC-44B7-B8B7-42E9AA6F0B3E}" srcOrd="0" destOrd="0" presId="urn:microsoft.com/office/officeart/2005/8/layout/process5"/>
    <dgm:cxn modelId="{39474AF6-5F33-4EE8-B77E-81D06E165A19}" srcId="{7FB35AD3-E091-4CAB-A59A-019B8640AE9E}" destId="{31EC2028-B17B-481C-8D6F-A7F797113387}" srcOrd="4" destOrd="0" parTransId="{E5AC59F8-264C-430C-A824-084CEFB802A3}" sibTransId="{2ED677F0-CCDB-45AF-A07B-524EB201F4CA}"/>
    <dgm:cxn modelId="{424168A2-123F-4144-92BD-B3729C5AB2F0}" type="presParOf" srcId="{2EE5FE87-F7E3-4448-9D43-234CD1BE29C9}" destId="{5286A8CD-5919-4DD7-9D76-5E851535CEE7}" srcOrd="0" destOrd="0" presId="urn:microsoft.com/office/officeart/2005/8/layout/process5"/>
    <dgm:cxn modelId="{1A63139C-7A48-465F-8B37-10FB9BBCB70D}" type="presParOf" srcId="{2EE5FE87-F7E3-4448-9D43-234CD1BE29C9}" destId="{547FA9F0-3EA9-44D2-9277-0398D777B5C9}" srcOrd="1" destOrd="0" presId="urn:microsoft.com/office/officeart/2005/8/layout/process5"/>
    <dgm:cxn modelId="{BEAA0733-362D-4D0A-BDE7-06BA2D551EB6}" type="presParOf" srcId="{547FA9F0-3EA9-44D2-9277-0398D777B5C9}" destId="{FF277F75-B449-494C-A7C8-9CBDBFD26022}" srcOrd="0" destOrd="0" presId="urn:microsoft.com/office/officeart/2005/8/layout/process5"/>
    <dgm:cxn modelId="{78DF45BB-EFC9-4509-B975-39345FBE865B}" type="presParOf" srcId="{2EE5FE87-F7E3-4448-9D43-234CD1BE29C9}" destId="{03017CDE-2F3C-45B3-8535-725D8018D229}" srcOrd="2" destOrd="0" presId="urn:microsoft.com/office/officeart/2005/8/layout/process5"/>
    <dgm:cxn modelId="{9BA4ED72-9567-472C-8604-B5F46AA15A2C}" type="presParOf" srcId="{2EE5FE87-F7E3-4448-9D43-234CD1BE29C9}" destId="{26F7A469-3C57-41BF-B52C-04E38008A1F8}" srcOrd="3" destOrd="0" presId="urn:microsoft.com/office/officeart/2005/8/layout/process5"/>
    <dgm:cxn modelId="{968C2ED6-3701-4BE3-B37A-4E8B4E918F4F}" type="presParOf" srcId="{26F7A469-3C57-41BF-B52C-04E38008A1F8}" destId="{FD0414C2-0EF3-4B8E-B51B-A6EC7A64215C}" srcOrd="0" destOrd="0" presId="urn:microsoft.com/office/officeart/2005/8/layout/process5"/>
    <dgm:cxn modelId="{8E625573-2E48-4AA9-99E6-6C589B1F8FD8}" type="presParOf" srcId="{2EE5FE87-F7E3-4448-9D43-234CD1BE29C9}" destId="{880A3CF7-0BC4-4072-9DAA-559BDFDD71F6}" srcOrd="4" destOrd="0" presId="urn:microsoft.com/office/officeart/2005/8/layout/process5"/>
    <dgm:cxn modelId="{AED18F9A-7FD3-47D6-8674-D5C95DEB010B}" type="presParOf" srcId="{2EE5FE87-F7E3-4448-9D43-234CD1BE29C9}" destId="{0D6A8CCF-BACC-44B7-B8B7-42E9AA6F0B3E}" srcOrd="5" destOrd="0" presId="urn:microsoft.com/office/officeart/2005/8/layout/process5"/>
    <dgm:cxn modelId="{1A1F3D42-E7D9-49EF-843B-AF8FC0C580E1}" type="presParOf" srcId="{0D6A8CCF-BACC-44B7-B8B7-42E9AA6F0B3E}" destId="{4A178435-9ED8-4C0B-94E0-65336B1313A3}" srcOrd="0" destOrd="0" presId="urn:microsoft.com/office/officeart/2005/8/layout/process5"/>
    <dgm:cxn modelId="{058676F3-83F7-4D25-AD34-543A75726CF4}" type="presParOf" srcId="{2EE5FE87-F7E3-4448-9D43-234CD1BE29C9}" destId="{A2F9F441-5BD9-4911-8BB4-27A733B44439}" srcOrd="6" destOrd="0" presId="urn:microsoft.com/office/officeart/2005/8/layout/process5"/>
    <dgm:cxn modelId="{2491AFD9-B95A-4D8C-8646-CF0043AEAC7E}" type="presParOf" srcId="{2EE5FE87-F7E3-4448-9D43-234CD1BE29C9}" destId="{A155019F-0F3B-4EF5-9BE3-61ED3D04854F}" srcOrd="7" destOrd="0" presId="urn:microsoft.com/office/officeart/2005/8/layout/process5"/>
    <dgm:cxn modelId="{B2A7BEED-05E3-49B4-8400-0E8BD6B3A91B}" type="presParOf" srcId="{A155019F-0F3B-4EF5-9BE3-61ED3D04854F}" destId="{6777D99F-6F6A-4F64-8E6B-CD1610C6F362}" srcOrd="0" destOrd="0" presId="urn:microsoft.com/office/officeart/2005/8/layout/process5"/>
    <dgm:cxn modelId="{907E5B04-0BBC-40A9-8A21-B1633F7CCBD2}" type="presParOf" srcId="{2EE5FE87-F7E3-4448-9D43-234CD1BE29C9}" destId="{0864F09B-4EE6-4481-A9B0-A6D712C71AE4}" srcOrd="8" destOrd="0" presId="urn:microsoft.com/office/officeart/2005/8/layout/process5"/>
    <dgm:cxn modelId="{58047F7F-5099-4C5E-8380-7B133ECF6F48}" type="presParOf" srcId="{2EE5FE87-F7E3-4448-9D43-234CD1BE29C9}" destId="{29FE729D-F064-4FA8-BA96-B8A835996F56}" srcOrd="9" destOrd="0" presId="urn:microsoft.com/office/officeart/2005/8/layout/process5"/>
    <dgm:cxn modelId="{7E32196D-886F-4140-94FA-EEDC198C29CD}" type="presParOf" srcId="{29FE729D-F064-4FA8-BA96-B8A835996F56}" destId="{7AB7994D-8C45-4818-B5E5-256C9FE429EC}" srcOrd="0" destOrd="0" presId="urn:microsoft.com/office/officeart/2005/8/layout/process5"/>
    <dgm:cxn modelId="{D1D33F2F-2372-4513-8711-36A46FE14A4F}" type="presParOf" srcId="{2EE5FE87-F7E3-4448-9D43-234CD1BE29C9}" destId="{8BF6980C-51C0-4BFB-A8F7-42BEB38FBE31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6A8CD-5919-4DD7-9D76-5E851535CEE7}">
      <dsp:nvSpPr>
        <dsp:cNvPr id="0" name=""/>
        <dsp:cNvSpPr/>
      </dsp:nvSpPr>
      <dsp:spPr>
        <a:xfrm>
          <a:off x="2945425" y="3017"/>
          <a:ext cx="1677128" cy="1006277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 dirty="0"/>
        </a:p>
      </dsp:txBody>
      <dsp:txXfrm>
        <a:off x="2974898" y="32490"/>
        <a:ext cx="1618182" cy="947331"/>
      </dsp:txXfrm>
    </dsp:sp>
    <dsp:sp modelId="{547FA9F0-3EA9-44D2-9277-0398D777B5C9}">
      <dsp:nvSpPr>
        <dsp:cNvPr id="0" name=""/>
        <dsp:cNvSpPr/>
      </dsp:nvSpPr>
      <dsp:spPr>
        <a:xfrm rot="10800000">
          <a:off x="2442287" y="298192"/>
          <a:ext cx="355551" cy="41592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 rot="10800000">
        <a:off x="2548952" y="381377"/>
        <a:ext cx="248886" cy="249557"/>
      </dsp:txXfrm>
    </dsp:sp>
    <dsp:sp modelId="{03017CDE-2F3C-45B3-8535-725D8018D229}">
      <dsp:nvSpPr>
        <dsp:cNvPr id="0" name=""/>
        <dsp:cNvSpPr/>
      </dsp:nvSpPr>
      <dsp:spPr>
        <a:xfrm>
          <a:off x="597445" y="3017"/>
          <a:ext cx="1677128" cy="10062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Calculations of </a:t>
          </a:r>
          <a:r>
            <a:rPr lang="fr-FR" sz="1800" kern="1200" dirty="0" err="1"/>
            <a:t>fields</a:t>
          </a:r>
          <a:r>
            <a:rPr lang="fr-FR" sz="1800" kern="1200" dirty="0"/>
            <a:t> </a:t>
          </a:r>
          <a:r>
            <a:rPr lang="fr-FR" sz="1800" kern="1200" dirty="0" err="1"/>
            <a:t>derivatives</a:t>
          </a:r>
          <a:r>
            <a:rPr lang="fr-FR" sz="1800" kern="1200" dirty="0"/>
            <a:t> at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fr-FR" sz="18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𝑡</m:t>
                  </m:r>
                </m:e>
                <m:sub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𝑖</m:t>
                  </m:r>
                </m:sub>
              </m:sSub>
            </m:oMath>
          </a14:m>
          <a:endParaRPr lang="fr-FR" kern="1200" dirty="0"/>
        </a:p>
      </dsp:txBody>
      <dsp:txXfrm>
        <a:off x="626918" y="32490"/>
        <a:ext cx="1618182" cy="947331"/>
      </dsp:txXfrm>
    </dsp:sp>
    <dsp:sp modelId="{26F7A469-3C57-41BF-B52C-04E38008A1F8}">
      <dsp:nvSpPr>
        <dsp:cNvPr id="0" name=""/>
        <dsp:cNvSpPr/>
      </dsp:nvSpPr>
      <dsp:spPr>
        <a:xfrm rot="5400000">
          <a:off x="1283713" y="1080061"/>
          <a:ext cx="304591" cy="4159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/>
        </a:p>
      </dsp:txBody>
      <dsp:txXfrm rot="-5400000">
        <a:off x="1311231" y="1135729"/>
        <a:ext cx="249557" cy="213214"/>
      </dsp:txXfrm>
    </dsp:sp>
    <dsp:sp modelId="{880A3CF7-0BC4-4072-9DAA-559BDFDD71F6}">
      <dsp:nvSpPr>
        <dsp:cNvPr id="0" name=""/>
        <dsp:cNvSpPr/>
      </dsp:nvSpPr>
      <dsp:spPr>
        <a:xfrm>
          <a:off x="597445" y="1583997"/>
          <a:ext cx="1677128" cy="10062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Calculation of the </a:t>
          </a:r>
          <a:r>
            <a:rPr lang="fr-FR" sz="1800" kern="1200" dirty="0" err="1"/>
            <a:t>order</a:t>
          </a:r>
          <a:r>
            <a:rPr lang="fr-FR" sz="1800" kern="1200" dirty="0"/>
            <a:t> </a:t>
          </a:r>
          <a:r>
            <a:rPr lang="fr-FR" sz="1800" kern="1200" dirty="0" err="1"/>
            <a:t>parameters</a:t>
          </a:r>
          <a:r>
            <a:rPr lang="fr-FR" sz="1800" kern="1200" dirty="0"/>
            <a:t> at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fr-FR" sz="18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𝑡</m:t>
                  </m:r>
                </m:e>
                <m:sub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𝑖</m:t>
                  </m:r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+1</m:t>
                  </m:r>
                </m:sub>
              </m:sSub>
            </m:oMath>
          </a14:m>
          <a:endParaRPr lang="fr-FR" sz="1800" kern="1200" dirty="0"/>
        </a:p>
      </dsp:txBody>
      <dsp:txXfrm>
        <a:off x="626918" y="1613470"/>
        <a:ext cx="1618182" cy="947331"/>
      </dsp:txXfrm>
    </dsp:sp>
    <dsp:sp modelId="{0D6A8CCF-BACC-44B7-B8B7-42E9AA6F0B3E}">
      <dsp:nvSpPr>
        <dsp:cNvPr id="0" name=""/>
        <dsp:cNvSpPr/>
      </dsp:nvSpPr>
      <dsp:spPr>
        <a:xfrm>
          <a:off x="2422161" y="1879171"/>
          <a:ext cx="355551" cy="4159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2422161" y="1962356"/>
        <a:ext cx="248886" cy="249557"/>
      </dsp:txXfrm>
    </dsp:sp>
    <dsp:sp modelId="{A2F9F441-5BD9-4911-8BB4-27A733B44439}">
      <dsp:nvSpPr>
        <dsp:cNvPr id="0" name=""/>
        <dsp:cNvSpPr/>
      </dsp:nvSpPr>
      <dsp:spPr>
        <a:xfrm>
          <a:off x="2945425" y="1583997"/>
          <a:ext cx="1677128" cy="10062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Calculation of the </a:t>
          </a:r>
          <a:r>
            <a:rPr lang="fr-FR" sz="1800" kern="1200" dirty="0" err="1"/>
            <a:t>chemical</a:t>
          </a:r>
          <a:r>
            <a:rPr lang="fr-FR" sz="1800" kern="1200" dirty="0"/>
            <a:t> </a:t>
          </a:r>
          <a:r>
            <a:rPr lang="fr-FR" sz="1800" kern="1200" dirty="0" err="1"/>
            <a:t>potential</a:t>
          </a:r>
          <a:r>
            <a:rPr lang="fr-FR" sz="1800" kern="1200" dirty="0"/>
            <a:t> at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fr-FR" sz="18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𝑡</m:t>
                  </m:r>
                </m:e>
                <m:sub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𝑖</m:t>
                  </m:r>
                  <m:r>
                    <a:rPr lang="fr-FR" sz="1800" b="0" i="1" kern="1200" smtClean="0">
                      <a:latin typeface="Cambria Math" panose="02040503050406030204" pitchFamily="18" charset="0"/>
                    </a:rPr>
                    <m:t>+1</m:t>
                  </m:r>
                </m:sub>
              </m:sSub>
            </m:oMath>
          </a14:m>
          <a:endParaRPr lang="fr-FR" sz="1800" kern="1200" dirty="0"/>
        </a:p>
      </dsp:txBody>
      <dsp:txXfrm>
        <a:off x="2974898" y="1613470"/>
        <a:ext cx="1618182" cy="947331"/>
      </dsp:txXfrm>
    </dsp:sp>
    <dsp:sp modelId="{A155019F-0F3B-4EF5-9BE3-61ED3D04854F}">
      <dsp:nvSpPr>
        <dsp:cNvPr id="0" name=""/>
        <dsp:cNvSpPr/>
      </dsp:nvSpPr>
      <dsp:spPr>
        <a:xfrm rot="5400000">
          <a:off x="3630891" y="2662509"/>
          <a:ext cx="306197" cy="4159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/>
        </a:p>
      </dsp:txBody>
      <dsp:txXfrm rot="-5400000">
        <a:off x="3659212" y="2717374"/>
        <a:ext cx="249557" cy="214338"/>
      </dsp:txXfrm>
    </dsp:sp>
    <dsp:sp modelId="{0864F09B-4EE6-4481-A9B0-A6D712C71AE4}">
      <dsp:nvSpPr>
        <dsp:cNvPr id="0" name=""/>
        <dsp:cNvSpPr/>
      </dsp:nvSpPr>
      <dsp:spPr>
        <a:xfrm>
          <a:off x="2945425" y="3168005"/>
          <a:ext cx="1677128" cy="10062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Constraints</a:t>
          </a:r>
          <a:r>
            <a:rPr lang="fr-FR" sz="1800" kern="1200" dirty="0"/>
            <a:t> on the </a:t>
          </a:r>
          <a:r>
            <a:rPr lang="fr-FR" sz="1800" kern="1200" dirty="0" err="1"/>
            <a:t>chemical</a:t>
          </a:r>
          <a:r>
            <a:rPr lang="fr-FR" sz="1800" kern="1200" dirty="0"/>
            <a:t> </a:t>
          </a:r>
          <a:r>
            <a:rPr lang="fr-FR" sz="1800" kern="1200" dirty="0" err="1"/>
            <a:t>potential</a:t>
          </a:r>
          <a:endParaRPr lang="fr-FR" sz="1800" kern="1200" dirty="0"/>
        </a:p>
      </dsp:txBody>
      <dsp:txXfrm>
        <a:off x="2974898" y="3197478"/>
        <a:ext cx="1618182" cy="947331"/>
      </dsp:txXfrm>
    </dsp:sp>
    <dsp:sp modelId="{29FE729D-F064-4FA8-BA96-B8A835996F56}">
      <dsp:nvSpPr>
        <dsp:cNvPr id="0" name=""/>
        <dsp:cNvSpPr/>
      </dsp:nvSpPr>
      <dsp:spPr>
        <a:xfrm rot="10800000">
          <a:off x="2440362" y="3463179"/>
          <a:ext cx="356911" cy="4159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 rot="10800000">
        <a:off x="2547435" y="3546364"/>
        <a:ext cx="249838" cy="249557"/>
      </dsp:txXfrm>
    </dsp:sp>
    <dsp:sp modelId="{8BF6980C-51C0-4BFB-A8F7-42BEB38FBE31}">
      <dsp:nvSpPr>
        <dsp:cNvPr id="0" name=""/>
        <dsp:cNvSpPr/>
      </dsp:nvSpPr>
      <dsp:spPr>
        <a:xfrm>
          <a:off x="594879" y="3168005"/>
          <a:ext cx="1677128" cy="10062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Computation of the new system state</a:t>
          </a:r>
        </a:p>
      </dsp:txBody>
      <dsp:txXfrm>
        <a:off x="624352" y="3197478"/>
        <a:ext cx="1618182" cy="947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7T08:54:48.079"/>
    </inkml:context>
    <inkml:brush xml:id="br0">
      <inkml:brushProperty name="width" value="0.08819" units="cm"/>
      <inkml:brushProperty name="height" value="0.08819" units="cm"/>
      <inkml:brushProperty name="ignorePressure" value="1"/>
    </inkml:brush>
  </inkml:definitions>
  <inkml:trace contextRef="#ctx0" brushRef="#br0">393 0,'-4'0,"-1"1,1 0,-1-1,1 1,-1 1,0-1,1 0,0 1,0 0,0 0,0 0,0 0,-5 4,-5 5,-23 21,35-30,-72 73,61-60,1 0,1 0,-12 23,18-25,0 0,-2 15,-6 12,4-14,-11 23,16-42,-1 0,1 0,-1 0,-11 11,10-12,1-1,1 1,-1 0,0 0,2 0,-1 0,1 1,0-1,0 1,1-1,0 1,1 0,0 0,0 12,3 165,-1-178,-1 0,2 0,-1 0,0-1,1 1,3 7,22 32,-15-25,-7-12,20 40,-19-36,1 0,0-1,16 19,9 15,32 62,-59-99,1 0,0 0,1-1,7 7,-5-6,-2 0,0 0,8 11,-14-18,1 3,0 0,1-1,-1 1,1-1,0 1,5 3,2 1,-1 1,-1 0,11 14,-13-15,0 0,1 0,1 0,-1-1,14 9,2-1,1-1,0 0,1-2,28 10,-46-20,1 1,0-2,9 2,-8-1,-1-1,14 5,-6-1,29 11,-40-14,0 1,0-1,-1 1,1 0,-1 0,6 5,10 10,-12-11,0 0,0 1,-1 0,10 13,-13-14,0 0,0 0,-1 0,0 0,-1 0,0 0,0 1,1 12,-3 7,0-15,0 0,1 0,5 19,-1-12,-1 1,1 31,-5 41,-1-35,1-26,-1 37,0-65,0 1,0 0,0-1,0 1,-1-1,0 1,0-1,0 1,-1-1,-3 4,-4 3,-19 15,19-17,3-2,-1-1,0 0,0 0,-16 7,-38 11,23-9,30-10,1 0,-10 6,-11 6,-2-1,-11 5,34-18,0 1,1 1,-11 6,15-9,1 1,0 0,0 0,0 0,0 0,0 0,1 0,0 0,-1 0,1 0,0 1,0-1,-1 4,0 5,-2 20,4-24,-1 1,1-1,-2 0,0 0,0 1,0-1,-5 7,-5 9,7-12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3206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/>
              <a:t>Lier avec slide 13 </a:t>
            </a:r>
          </a:p>
          <a:p>
            <a:pPr marL="171450" indent="-171450">
              <a:buFontTx/>
              <a:buChar char="-"/>
            </a:pPr>
            <a:r>
              <a:rPr lang="fr-FR" dirty="0"/>
              <a:t>Intégrale en grand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196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/>
              <a:t>Lier avec slide 13 </a:t>
            </a:r>
          </a:p>
          <a:p>
            <a:pPr marL="171450" indent="-171450">
              <a:buFontTx/>
              <a:buChar char="-"/>
            </a:pPr>
            <a:r>
              <a:rPr lang="fr-FR" dirty="0"/>
              <a:t>Intégrale en grand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399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Traduire </a:t>
            </a:r>
            <a:r>
              <a:rPr lang="fr-FR" dirty="0" err="1"/>
              <a:t>salammbo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666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NOM DES METHODES : </a:t>
            </a:r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adaptive </a:t>
            </a:r>
            <a:r>
              <a:rPr lang="fr-F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meshes</a:t>
            </a:r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et phase </a:t>
            </a:r>
            <a:r>
              <a:rPr lang="fr-F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field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220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Matériau homogène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023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AS : Rajouter références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906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AS : Rajouter références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450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Rajouter Références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422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392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4321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ENVIRON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5078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relative density of 100% is not the goal, as the residual closed pores serve to trap fission gases within the microstructure.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960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270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u="sng" dirty="0">
                <a:latin typeface="Poppins" panose="00000500000000000000" pitchFamily="2" charset="0"/>
                <a:cs typeface="Poppins" panose="00000500000000000000" pitchFamily="2" charset="0"/>
              </a:rPr>
              <a:t>Ph. D. topic :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sintering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</a:t>
            </a: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accounting for different interspecies diffusion (U, Cr) and initial morphology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830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Référence </a:t>
            </a:r>
            <a:r>
              <a:rPr lang="fr-FR" dirty="0" err="1"/>
              <a:t>framatome</a:t>
            </a:r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02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927860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004741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 baseline="0" dirty="0"/>
              <a:t> a </a:t>
            </a:r>
            <a:r>
              <a:rPr lang="en-US" baseline="0" dirty="0" err="1"/>
              <a:t>traduire</a:t>
            </a:r>
            <a:r>
              <a:rPr lang="en-US" baseline="0" dirty="0"/>
              <a:t> </a:t>
            </a:r>
            <a:endParaRPr dirty="0"/>
          </a:p>
        </p:txBody>
      </p:sp>
      <p:sp>
        <p:nvSpPr>
          <p:cNvPr id="18387055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1CB12-E5F8-4F92-5404-4F3E2AB539BC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7539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927860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004741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 baseline="0" dirty="0"/>
              <a:t> a </a:t>
            </a:r>
            <a:r>
              <a:rPr lang="en-US" baseline="0" dirty="0" err="1"/>
              <a:t>traduire</a:t>
            </a:r>
            <a:r>
              <a:rPr lang="en-US" baseline="0" dirty="0"/>
              <a:t> </a:t>
            </a:r>
            <a:endParaRPr dirty="0"/>
          </a:p>
        </p:txBody>
      </p:sp>
      <p:sp>
        <p:nvSpPr>
          <p:cNvPr id="18387055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1CB12-E5F8-4F92-5404-4F3E2AB539BC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392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927860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004741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 baseline="0" dirty="0"/>
              <a:t> a </a:t>
            </a:r>
            <a:r>
              <a:rPr lang="en-US" baseline="0" dirty="0" err="1"/>
              <a:t>traduire</a:t>
            </a:r>
            <a:r>
              <a:rPr lang="en-US" baseline="0" dirty="0"/>
              <a:t> </a:t>
            </a:r>
            <a:endParaRPr dirty="0"/>
          </a:p>
        </p:txBody>
      </p:sp>
      <p:sp>
        <p:nvSpPr>
          <p:cNvPr id="18387055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1CB12-E5F8-4F92-5404-4F3E2AB539BC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7143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Citer </a:t>
            </a:r>
            <a:r>
              <a:rPr lang="fr-FR" dirty="0" err="1"/>
              <a:t>merope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766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RAJOUTER IMAGE ANGLE DIEDRE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715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BE852666-874F-A297-BDD1-598A6DD9D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5305156" cy="6858000"/>
          </a:xfrm>
          <a:custGeom>
            <a:avLst/>
            <a:gdLst>
              <a:gd name="connsiteX0" fmla="*/ 657398 w 5305156"/>
              <a:gd name="connsiteY0" fmla="*/ 6793932 h 6858000"/>
              <a:gd name="connsiteX1" fmla="*/ 585057 w 5305156"/>
              <a:gd name="connsiteY1" fmla="*/ 6857017 h 6858000"/>
              <a:gd name="connsiteX2" fmla="*/ 583930 w 5305156"/>
              <a:gd name="connsiteY2" fmla="*/ 6858000 h 6858000"/>
              <a:gd name="connsiteX3" fmla="*/ 732294 w 5305156"/>
              <a:gd name="connsiteY3" fmla="*/ 6858000 h 6858000"/>
              <a:gd name="connsiteX4" fmla="*/ 725614 w 5305156"/>
              <a:gd name="connsiteY4" fmla="*/ 6852286 h 6858000"/>
              <a:gd name="connsiteX5" fmla="*/ 657398 w 5305156"/>
              <a:gd name="connsiteY5" fmla="*/ 6793932 h 6858000"/>
              <a:gd name="connsiteX6" fmla="*/ 653184 w 5305156"/>
              <a:gd name="connsiteY6" fmla="*/ 6434348 h 6858000"/>
              <a:gd name="connsiteX7" fmla="*/ 330807 w 5305156"/>
              <a:gd name="connsiteY7" fmla="*/ 6715076 h 6858000"/>
              <a:gd name="connsiteX8" fmla="*/ 330807 w 5305156"/>
              <a:gd name="connsiteY8" fmla="*/ 6799592 h 6858000"/>
              <a:gd name="connsiteX9" fmla="*/ 330807 w 5305156"/>
              <a:gd name="connsiteY9" fmla="*/ 6858000 h 6858000"/>
              <a:gd name="connsiteX10" fmla="*/ 564153 w 5305156"/>
              <a:gd name="connsiteY10" fmla="*/ 6858000 h 6858000"/>
              <a:gd name="connsiteX11" fmla="*/ 568902 w 5305156"/>
              <a:gd name="connsiteY11" fmla="*/ 6853863 h 6858000"/>
              <a:gd name="connsiteX12" fmla="*/ 585057 w 5305156"/>
              <a:gd name="connsiteY12" fmla="*/ 6857017 h 6858000"/>
              <a:gd name="connsiteX13" fmla="*/ 569605 w 5305156"/>
              <a:gd name="connsiteY13" fmla="*/ 6853075 h 6858000"/>
              <a:gd name="connsiteX14" fmla="*/ 653184 w 5305156"/>
              <a:gd name="connsiteY14" fmla="*/ 6780527 h 6858000"/>
              <a:gd name="connsiteX15" fmla="*/ 653184 w 5305156"/>
              <a:gd name="connsiteY15" fmla="*/ 6434348 h 6858000"/>
              <a:gd name="connsiteX16" fmla="*/ 5047259 w 5305156"/>
              <a:gd name="connsiteY16" fmla="*/ 6343650 h 6858000"/>
              <a:gd name="connsiteX17" fmla="*/ 5047259 w 5305156"/>
              <a:gd name="connsiteY17" fmla="*/ 6707250 h 6858000"/>
              <a:gd name="connsiteX18" fmla="*/ 4683659 w 5305156"/>
              <a:gd name="connsiteY18" fmla="*/ 6707250 h 6858000"/>
              <a:gd name="connsiteX19" fmla="*/ 4683659 w 5305156"/>
              <a:gd name="connsiteY19" fmla="*/ 6343650 h 6858000"/>
              <a:gd name="connsiteX20" fmla="*/ 985394 w 5305156"/>
              <a:gd name="connsiteY20" fmla="*/ 5786939 h 6858000"/>
              <a:gd name="connsiteX21" fmla="*/ 777500 w 5305156"/>
              <a:gd name="connsiteY21" fmla="*/ 5968308 h 6858000"/>
              <a:gd name="connsiteX22" fmla="*/ 663017 w 5305156"/>
              <a:gd name="connsiteY22" fmla="*/ 6067667 h 6858000"/>
              <a:gd name="connsiteX23" fmla="*/ 663017 w 5305156"/>
              <a:gd name="connsiteY23" fmla="*/ 6413845 h 6858000"/>
              <a:gd name="connsiteX24" fmla="*/ 901815 w 5305156"/>
              <a:gd name="connsiteY24" fmla="*/ 6206454 h 6858000"/>
              <a:gd name="connsiteX25" fmla="*/ 985394 w 5305156"/>
              <a:gd name="connsiteY25" fmla="*/ 6133906 h 6858000"/>
              <a:gd name="connsiteX26" fmla="*/ 985394 w 5305156"/>
              <a:gd name="connsiteY26" fmla="*/ 5786939 h 6858000"/>
              <a:gd name="connsiteX27" fmla="*/ 1549380 w 5305156"/>
              <a:gd name="connsiteY27" fmla="*/ 5671020 h 6858000"/>
              <a:gd name="connsiteX28" fmla="*/ 1537440 w 5305156"/>
              <a:gd name="connsiteY28" fmla="*/ 5677328 h 6858000"/>
              <a:gd name="connsiteX29" fmla="*/ 1549380 w 5305156"/>
              <a:gd name="connsiteY29" fmla="*/ 5671020 h 6858000"/>
              <a:gd name="connsiteX30" fmla="*/ 1325331 w 5305156"/>
              <a:gd name="connsiteY30" fmla="*/ 5495959 h 6858000"/>
              <a:gd name="connsiteX31" fmla="*/ 1000847 w 5305156"/>
              <a:gd name="connsiteY31" fmla="*/ 5779053 h 6858000"/>
              <a:gd name="connsiteX32" fmla="*/ 1326033 w 5305156"/>
              <a:gd name="connsiteY32" fmla="*/ 6056627 h 6858000"/>
              <a:gd name="connsiteX33" fmla="*/ 1650518 w 5305156"/>
              <a:gd name="connsiteY33" fmla="*/ 5773533 h 6858000"/>
              <a:gd name="connsiteX34" fmla="*/ 1537440 w 5305156"/>
              <a:gd name="connsiteY34" fmla="*/ 5677328 h 6858000"/>
              <a:gd name="connsiteX35" fmla="*/ 1325331 w 5305156"/>
              <a:gd name="connsiteY35" fmla="*/ 5495959 h 6858000"/>
              <a:gd name="connsiteX36" fmla="*/ 320271 w 5305156"/>
              <a:gd name="connsiteY36" fmla="*/ 4847761 h 6858000"/>
              <a:gd name="connsiteX37" fmla="*/ 0 w 5305156"/>
              <a:gd name="connsiteY37" fmla="*/ 5126124 h 6858000"/>
              <a:gd name="connsiteX38" fmla="*/ 325188 w 5305156"/>
              <a:gd name="connsiteY38" fmla="*/ 5403697 h 6858000"/>
              <a:gd name="connsiteX39" fmla="*/ 433349 w 5305156"/>
              <a:gd name="connsiteY39" fmla="*/ 5309070 h 6858000"/>
              <a:gd name="connsiteX40" fmla="*/ 439670 w 5305156"/>
              <a:gd name="connsiteY40" fmla="*/ 5320898 h 6858000"/>
              <a:gd name="connsiteX41" fmla="*/ 330807 w 5305156"/>
              <a:gd name="connsiteY41" fmla="*/ 5415526 h 6858000"/>
              <a:gd name="connsiteX42" fmla="*/ 330807 w 5305156"/>
              <a:gd name="connsiteY42" fmla="*/ 5761705 h 6858000"/>
              <a:gd name="connsiteX43" fmla="*/ 563986 w 5305156"/>
              <a:gd name="connsiteY43" fmla="*/ 5559044 h 6858000"/>
              <a:gd name="connsiteX44" fmla="*/ 570307 w 5305156"/>
              <a:gd name="connsiteY44" fmla="*/ 5571661 h 6858000"/>
              <a:gd name="connsiteX45" fmla="*/ 332211 w 5305156"/>
              <a:gd name="connsiteY45" fmla="*/ 5779053 h 6858000"/>
              <a:gd name="connsiteX46" fmla="*/ 657398 w 5305156"/>
              <a:gd name="connsiteY46" fmla="*/ 6056627 h 6858000"/>
              <a:gd name="connsiteX47" fmla="*/ 771178 w 5305156"/>
              <a:gd name="connsiteY47" fmla="*/ 5957268 h 6858000"/>
              <a:gd name="connsiteX48" fmla="*/ 777500 w 5305156"/>
              <a:gd name="connsiteY48" fmla="*/ 5968308 h 6858000"/>
              <a:gd name="connsiteX49" fmla="*/ 771881 w 5305156"/>
              <a:gd name="connsiteY49" fmla="*/ 5956479 h 6858000"/>
              <a:gd name="connsiteX50" fmla="*/ 981883 w 5305156"/>
              <a:gd name="connsiteY50" fmla="*/ 5773533 h 6858000"/>
              <a:gd name="connsiteX51" fmla="*/ 656696 w 5305156"/>
              <a:gd name="connsiteY51" fmla="*/ 5495959 h 6858000"/>
              <a:gd name="connsiteX52" fmla="*/ 571010 w 5305156"/>
              <a:gd name="connsiteY52" fmla="*/ 5570873 h 6858000"/>
              <a:gd name="connsiteX53" fmla="*/ 563986 w 5305156"/>
              <a:gd name="connsiteY53" fmla="*/ 5558256 h 6858000"/>
              <a:gd name="connsiteX54" fmla="*/ 653184 w 5305156"/>
              <a:gd name="connsiteY54" fmla="*/ 5480976 h 6858000"/>
              <a:gd name="connsiteX55" fmla="*/ 653184 w 5305156"/>
              <a:gd name="connsiteY55" fmla="*/ 5134798 h 6858000"/>
              <a:gd name="connsiteX56" fmla="*/ 439670 w 5305156"/>
              <a:gd name="connsiteY56" fmla="*/ 5320110 h 6858000"/>
              <a:gd name="connsiteX57" fmla="*/ 434052 w 5305156"/>
              <a:gd name="connsiteY57" fmla="*/ 5309070 h 6858000"/>
              <a:gd name="connsiteX58" fmla="*/ 645458 w 5305156"/>
              <a:gd name="connsiteY58" fmla="*/ 5125335 h 6858000"/>
              <a:gd name="connsiteX59" fmla="*/ 320271 w 5305156"/>
              <a:gd name="connsiteY59" fmla="*/ 4847761 h 6858000"/>
              <a:gd name="connsiteX60" fmla="*/ 985394 w 5305156"/>
              <a:gd name="connsiteY60" fmla="*/ 4487388 h 6858000"/>
              <a:gd name="connsiteX61" fmla="*/ 763453 w 5305156"/>
              <a:gd name="connsiteY61" fmla="*/ 4680586 h 6858000"/>
              <a:gd name="connsiteX62" fmla="*/ 756430 w 5305156"/>
              <a:gd name="connsiteY62" fmla="*/ 4670335 h 6858000"/>
              <a:gd name="connsiteX63" fmla="*/ 762750 w 5305156"/>
              <a:gd name="connsiteY63" fmla="*/ 4680586 h 6858000"/>
              <a:gd name="connsiteX64" fmla="*/ 663017 w 5305156"/>
              <a:gd name="connsiteY64" fmla="*/ 4768116 h 6858000"/>
              <a:gd name="connsiteX65" fmla="*/ 663017 w 5305156"/>
              <a:gd name="connsiteY65" fmla="*/ 5114295 h 6858000"/>
              <a:gd name="connsiteX66" fmla="*/ 906029 w 5305156"/>
              <a:gd name="connsiteY66" fmla="*/ 4902960 h 6858000"/>
              <a:gd name="connsiteX67" fmla="*/ 913053 w 5305156"/>
              <a:gd name="connsiteY67" fmla="*/ 4913212 h 6858000"/>
              <a:gd name="connsiteX68" fmla="*/ 906732 w 5305156"/>
              <a:gd name="connsiteY68" fmla="*/ 4902172 h 6858000"/>
              <a:gd name="connsiteX69" fmla="*/ 985394 w 5305156"/>
              <a:gd name="connsiteY69" fmla="*/ 4833567 h 6858000"/>
              <a:gd name="connsiteX70" fmla="*/ 985394 w 5305156"/>
              <a:gd name="connsiteY70" fmla="*/ 4487388 h 6858000"/>
              <a:gd name="connsiteX71" fmla="*/ 656696 w 5305156"/>
              <a:gd name="connsiteY71" fmla="*/ 4196409 h 6858000"/>
              <a:gd name="connsiteX72" fmla="*/ 332211 w 5305156"/>
              <a:gd name="connsiteY72" fmla="*/ 4478714 h 6858000"/>
              <a:gd name="connsiteX73" fmla="*/ 657398 w 5305156"/>
              <a:gd name="connsiteY73" fmla="*/ 4756288 h 6858000"/>
              <a:gd name="connsiteX74" fmla="*/ 756430 w 5305156"/>
              <a:gd name="connsiteY74" fmla="*/ 4670335 h 6858000"/>
              <a:gd name="connsiteX75" fmla="*/ 981883 w 5305156"/>
              <a:gd name="connsiteY75" fmla="*/ 4473983 h 6858000"/>
              <a:gd name="connsiteX76" fmla="*/ 656696 w 5305156"/>
              <a:gd name="connsiteY76" fmla="*/ 4196409 h 6858000"/>
              <a:gd name="connsiteX77" fmla="*/ 993120 w 5305156"/>
              <a:gd name="connsiteY77" fmla="*/ 3544268 h 6858000"/>
              <a:gd name="connsiteX78" fmla="*/ 668636 w 5305156"/>
              <a:gd name="connsiteY78" fmla="*/ 3826573 h 6858000"/>
              <a:gd name="connsiteX79" fmla="*/ 993823 w 5305156"/>
              <a:gd name="connsiteY79" fmla="*/ 4104935 h 6858000"/>
              <a:gd name="connsiteX80" fmla="*/ 1318308 w 5305156"/>
              <a:gd name="connsiteY80" fmla="*/ 3821842 h 6858000"/>
              <a:gd name="connsiteX81" fmla="*/ 1002251 w 5305156"/>
              <a:gd name="connsiteY81" fmla="*/ 3552154 h 6858000"/>
              <a:gd name="connsiteX82" fmla="*/ 993120 w 5305156"/>
              <a:gd name="connsiteY82" fmla="*/ 3544268 h 6858000"/>
              <a:gd name="connsiteX83" fmla="*/ 1318308 w 5305156"/>
              <a:gd name="connsiteY83" fmla="*/ 2538851 h 6858000"/>
              <a:gd name="connsiteX84" fmla="*/ 1110412 w 5305156"/>
              <a:gd name="connsiteY84" fmla="*/ 2719432 h 6858000"/>
              <a:gd name="connsiteX85" fmla="*/ 1104092 w 5305156"/>
              <a:gd name="connsiteY85" fmla="*/ 2708392 h 6858000"/>
              <a:gd name="connsiteX86" fmla="*/ 1109710 w 5305156"/>
              <a:gd name="connsiteY86" fmla="*/ 2720221 h 6858000"/>
              <a:gd name="connsiteX87" fmla="*/ 995930 w 5305156"/>
              <a:gd name="connsiteY87" fmla="*/ 2819579 h 6858000"/>
              <a:gd name="connsiteX88" fmla="*/ 995930 w 5305156"/>
              <a:gd name="connsiteY88" fmla="*/ 3165758 h 6858000"/>
              <a:gd name="connsiteX89" fmla="*/ 1234025 w 5305156"/>
              <a:gd name="connsiteY89" fmla="*/ 2958366 h 6858000"/>
              <a:gd name="connsiteX90" fmla="*/ 1240347 w 5305156"/>
              <a:gd name="connsiteY90" fmla="*/ 2969406 h 6858000"/>
              <a:gd name="connsiteX91" fmla="*/ 1234728 w 5305156"/>
              <a:gd name="connsiteY91" fmla="*/ 2957578 h 6858000"/>
              <a:gd name="connsiteX92" fmla="*/ 1318308 w 5305156"/>
              <a:gd name="connsiteY92" fmla="*/ 2885030 h 6858000"/>
              <a:gd name="connsiteX93" fmla="*/ 1318308 w 5305156"/>
              <a:gd name="connsiteY93" fmla="*/ 2538851 h 6858000"/>
              <a:gd name="connsiteX94" fmla="*/ 652482 w 5305156"/>
              <a:gd name="connsiteY94" fmla="*/ 1598885 h 6858000"/>
              <a:gd name="connsiteX95" fmla="*/ 332211 w 5305156"/>
              <a:gd name="connsiteY95" fmla="*/ 1878036 h 6858000"/>
              <a:gd name="connsiteX96" fmla="*/ 657398 w 5305156"/>
              <a:gd name="connsiteY96" fmla="*/ 2155610 h 6858000"/>
              <a:gd name="connsiteX97" fmla="*/ 766262 w 5305156"/>
              <a:gd name="connsiteY97" fmla="*/ 2060983 h 6858000"/>
              <a:gd name="connsiteX98" fmla="*/ 771881 w 5305156"/>
              <a:gd name="connsiteY98" fmla="*/ 2072022 h 6858000"/>
              <a:gd name="connsiteX99" fmla="*/ 663017 w 5305156"/>
              <a:gd name="connsiteY99" fmla="*/ 2166650 h 6858000"/>
              <a:gd name="connsiteX100" fmla="*/ 663017 w 5305156"/>
              <a:gd name="connsiteY100" fmla="*/ 2513617 h 6858000"/>
              <a:gd name="connsiteX101" fmla="*/ 896196 w 5305156"/>
              <a:gd name="connsiteY101" fmla="*/ 2310168 h 6858000"/>
              <a:gd name="connsiteX102" fmla="*/ 902517 w 5305156"/>
              <a:gd name="connsiteY102" fmla="*/ 2322785 h 6858000"/>
              <a:gd name="connsiteX103" fmla="*/ 665124 w 5305156"/>
              <a:gd name="connsiteY103" fmla="*/ 2530177 h 6858000"/>
              <a:gd name="connsiteX104" fmla="*/ 990311 w 5305156"/>
              <a:gd name="connsiteY104" fmla="*/ 2807751 h 6858000"/>
              <a:gd name="connsiteX105" fmla="*/ 1104092 w 5305156"/>
              <a:gd name="connsiteY105" fmla="*/ 2708392 h 6858000"/>
              <a:gd name="connsiteX106" fmla="*/ 1314093 w 5305156"/>
              <a:gd name="connsiteY106" fmla="*/ 2525446 h 6858000"/>
              <a:gd name="connsiteX107" fmla="*/ 988907 w 5305156"/>
              <a:gd name="connsiteY107" fmla="*/ 2247872 h 6858000"/>
              <a:gd name="connsiteX108" fmla="*/ 903220 w 5305156"/>
              <a:gd name="connsiteY108" fmla="*/ 2322785 h 6858000"/>
              <a:gd name="connsiteX109" fmla="*/ 896899 w 5305156"/>
              <a:gd name="connsiteY109" fmla="*/ 2310168 h 6858000"/>
              <a:gd name="connsiteX110" fmla="*/ 985394 w 5305156"/>
              <a:gd name="connsiteY110" fmla="*/ 2232889 h 6858000"/>
              <a:gd name="connsiteX111" fmla="*/ 985394 w 5305156"/>
              <a:gd name="connsiteY111" fmla="*/ 1885922 h 6858000"/>
              <a:gd name="connsiteX112" fmla="*/ 772583 w 5305156"/>
              <a:gd name="connsiteY112" fmla="*/ 2072022 h 6858000"/>
              <a:gd name="connsiteX113" fmla="*/ 766262 w 5305156"/>
              <a:gd name="connsiteY113" fmla="*/ 2060194 h 6858000"/>
              <a:gd name="connsiteX114" fmla="*/ 977669 w 5305156"/>
              <a:gd name="connsiteY114" fmla="*/ 1876459 h 6858000"/>
              <a:gd name="connsiteX115" fmla="*/ 652482 w 5305156"/>
              <a:gd name="connsiteY115" fmla="*/ 1598885 h 6858000"/>
              <a:gd name="connsiteX116" fmla="*/ 1318308 w 5305156"/>
              <a:gd name="connsiteY116" fmla="*/ 1238512 h 6858000"/>
              <a:gd name="connsiteX117" fmla="*/ 1095663 w 5305156"/>
              <a:gd name="connsiteY117" fmla="*/ 1432499 h 6858000"/>
              <a:gd name="connsiteX118" fmla="*/ 995930 w 5305156"/>
              <a:gd name="connsiteY118" fmla="*/ 1519240 h 6858000"/>
              <a:gd name="connsiteX119" fmla="*/ 995930 w 5305156"/>
              <a:gd name="connsiteY119" fmla="*/ 1865419 h 6858000"/>
              <a:gd name="connsiteX120" fmla="*/ 1238240 w 5305156"/>
              <a:gd name="connsiteY120" fmla="*/ 1654085 h 6858000"/>
              <a:gd name="connsiteX121" fmla="*/ 1245264 w 5305156"/>
              <a:gd name="connsiteY121" fmla="*/ 1665124 h 6858000"/>
              <a:gd name="connsiteX122" fmla="*/ 1000847 w 5305156"/>
              <a:gd name="connsiteY122" fmla="*/ 1878036 h 6858000"/>
              <a:gd name="connsiteX123" fmla="*/ 1326033 w 5305156"/>
              <a:gd name="connsiteY123" fmla="*/ 2155610 h 6858000"/>
              <a:gd name="connsiteX124" fmla="*/ 1477038 w 5305156"/>
              <a:gd name="connsiteY124" fmla="*/ 2023920 h 6858000"/>
              <a:gd name="connsiteX125" fmla="*/ 1646304 w 5305156"/>
              <a:gd name="connsiteY125" fmla="*/ 1876459 h 6858000"/>
              <a:gd name="connsiteX126" fmla="*/ 1321116 w 5305156"/>
              <a:gd name="connsiteY126" fmla="*/ 1598885 h 6858000"/>
              <a:gd name="connsiteX127" fmla="*/ 1245965 w 5305156"/>
              <a:gd name="connsiteY127" fmla="*/ 1664336 h 6858000"/>
              <a:gd name="connsiteX128" fmla="*/ 1238942 w 5305156"/>
              <a:gd name="connsiteY128" fmla="*/ 1654085 h 6858000"/>
              <a:gd name="connsiteX129" fmla="*/ 1318308 w 5305156"/>
              <a:gd name="connsiteY129" fmla="*/ 1585480 h 6858000"/>
              <a:gd name="connsiteX130" fmla="*/ 1318308 w 5305156"/>
              <a:gd name="connsiteY130" fmla="*/ 1238512 h 6858000"/>
              <a:gd name="connsiteX131" fmla="*/ 988907 w 5305156"/>
              <a:gd name="connsiteY131" fmla="*/ 947533 h 6858000"/>
              <a:gd name="connsiteX132" fmla="*/ 665124 w 5305156"/>
              <a:gd name="connsiteY132" fmla="*/ 1230627 h 6858000"/>
              <a:gd name="connsiteX133" fmla="*/ 990311 w 5305156"/>
              <a:gd name="connsiteY133" fmla="*/ 1508201 h 6858000"/>
              <a:gd name="connsiteX134" fmla="*/ 1088639 w 5305156"/>
              <a:gd name="connsiteY134" fmla="*/ 1422247 h 6858000"/>
              <a:gd name="connsiteX135" fmla="*/ 1095663 w 5305156"/>
              <a:gd name="connsiteY135" fmla="*/ 1432499 h 6858000"/>
              <a:gd name="connsiteX136" fmla="*/ 1089342 w 5305156"/>
              <a:gd name="connsiteY136" fmla="*/ 1421459 h 6858000"/>
              <a:gd name="connsiteX137" fmla="*/ 1314093 w 5305156"/>
              <a:gd name="connsiteY137" fmla="*/ 1225107 h 6858000"/>
              <a:gd name="connsiteX138" fmla="*/ 988907 w 5305156"/>
              <a:gd name="connsiteY138" fmla="*/ 947533 h 6858000"/>
              <a:gd name="connsiteX139" fmla="*/ 1325331 w 5305156"/>
              <a:gd name="connsiteY139" fmla="*/ 296181 h 6858000"/>
              <a:gd name="connsiteX140" fmla="*/ 1000847 w 5305156"/>
              <a:gd name="connsiteY140" fmla="*/ 578486 h 6858000"/>
              <a:gd name="connsiteX141" fmla="*/ 1326033 w 5305156"/>
              <a:gd name="connsiteY141" fmla="*/ 856060 h 6858000"/>
              <a:gd name="connsiteX142" fmla="*/ 1650518 w 5305156"/>
              <a:gd name="connsiteY142" fmla="*/ 573754 h 6858000"/>
              <a:gd name="connsiteX143" fmla="*/ 1334462 w 5305156"/>
              <a:gd name="connsiteY143" fmla="*/ 304066 h 6858000"/>
              <a:gd name="connsiteX144" fmla="*/ 1325331 w 5305156"/>
              <a:gd name="connsiteY144" fmla="*/ 296181 h 6858000"/>
              <a:gd name="connsiteX145" fmla="*/ 1226725 w 5305156"/>
              <a:gd name="connsiteY145" fmla="*/ 0 h 6858000"/>
              <a:gd name="connsiteX146" fmla="*/ 748180 w 5305156"/>
              <a:gd name="connsiteY146" fmla="*/ 0 h 6858000"/>
              <a:gd name="connsiteX147" fmla="*/ 763540 w 5305156"/>
              <a:gd name="connsiteY147" fmla="*/ 13087 h 6858000"/>
              <a:gd name="connsiteX148" fmla="*/ 990311 w 5305156"/>
              <a:gd name="connsiteY148" fmla="*/ 206284 h 6858000"/>
              <a:gd name="connsiteX149" fmla="*/ 1159227 w 5305156"/>
              <a:gd name="connsiteY149" fmla="*/ 58896 h 6858000"/>
              <a:gd name="connsiteX150" fmla="*/ 1318308 w 5305156"/>
              <a:gd name="connsiteY150" fmla="*/ 0 h 6858000"/>
              <a:gd name="connsiteX151" fmla="*/ 1245701 w 5305156"/>
              <a:gd name="connsiteY151" fmla="*/ 0 h 6858000"/>
              <a:gd name="connsiteX152" fmla="*/ 1228232 w 5305156"/>
              <a:gd name="connsiteY152" fmla="*/ 15255 h 6858000"/>
              <a:gd name="connsiteX153" fmla="*/ 995930 w 5305156"/>
              <a:gd name="connsiteY153" fmla="*/ 218113 h 6858000"/>
              <a:gd name="connsiteX154" fmla="*/ 995930 w 5305156"/>
              <a:gd name="connsiteY154" fmla="*/ 564292 h 6858000"/>
              <a:gd name="connsiteX155" fmla="*/ 1318308 w 5305156"/>
              <a:gd name="connsiteY155" fmla="*/ 283564 h 6858000"/>
              <a:gd name="connsiteX156" fmla="*/ 1318308 w 5305156"/>
              <a:gd name="connsiteY156" fmla="*/ 84404 h 6858000"/>
              <a:gd name="connsiteX157" fmla="*/ 5305156 w 5305156"/>
              <a:gd name="connsiteY157" fmla="*/ 0 h 6858000"/>
              <a:gd name="connsiteX158" fmla="*/ 1329545 w 5305156"/>
              <a:gd name="connsiteY158" fmla="*/ 0 h 6858000"/>
              <a:gd name="connsiteX159" fmla="*/ 1329545 w 5305156"/>
              <a:gd name="connsiteY159" fmla="*/ 1953 h 6858000"/>
              <a:gd name="connsiteX160" fmla="*/ 1329545 w 5305156"/>
              <a:gd name="connsiteY160" fmla="*/ 283564 h 6858000"/>
              <a:gd name="connsiteX161" fmla="*/ 1343592 w 5305156"/>
              <a:gd name="connsiteY161" fmla="*/ 295392 h 6858000"/>
              <a:gd name="connsiteX162" fmla="*/ 1334462 w 5305156"/>
              <a:gd name="connsiteY162" fmla="*/ 304066 h 6858000"/>
              <a:gd name="connsiteX163" fmla="*/ 1344294 w 5305156"/>
              <a:gd name="connsiteY163" fmla="*/ 295392 h 6858000"/>
              <a:gd name="connsiteX164" fmla="*/ 1665970 w 5305156"/>
              <a:gd name="connsiteY164" fmla="*/ 570600 h 6858000"/>
              <a:gd name="connsiteX165" fmla="*/ 1665970 w 5305156"/>
              <a:gd name="connsiteY165" fmla="*/ 589526 h 6858000"/>
              <a:gd name="connsiteX166" fmla="*/ 1654030 w 5305156"/>
              <a:gd name="connsiteY166" fmla="*/ 599777 h 6858000"/>
              <a:gd name="connsiteX167" fmla="*/ 1654030 w 5305156"/>
              <a:gd name="connsiteY167" fmla="*/ 587160 h 6858000"/>
              <a:gd name="connsiteX168" fmla="*/ 1332355 w 5305156"/>
              <a:gd name="connsiteY168" fmla="*/ 867888 h 6858000"/>
              <a:gd name="connsiteX169" fmla="*/ 1332355 w 5305156"/>
              <a:gd name="connsiteY169" fmla="*/ 1214067 h 6858000"/>
              <a:gd name="connsiteX170" fmla="*/ 1654030 w 5305156"/>
              <a:gd name="connsiteY170" fmla="*/ 933339 h 6858000"/>
              <a:gd name="connsiteX171" fmla="*/ 1654030 w 5305156"/>
              <a:gd name="connsiteY171" fmla="*/ 600566 h 6858000"/>
              <a:gd name="connsiteX172" fmla="*/ 1665970 w 5305156"/>
              <a:gd name="connsiteY172" fmla="*/ 590314 h 6858000"/>
              <a:gd name="connsiteX173" fmla="*/ 1665970 w 5305156"/>
              <a:gd name="connsiteY173" fmla="*/ 938859 h 6858000"/>
              <a:gd name="connsiteX174" fmla="*/ 1998180 w 5305156"/>
              <a:gd name="connsiteY174" fmla="*/ 1221952 h 6858000"/>
              <a:gd name="connsiteX175" fmla="*/ 1998180 w 5305156"/>
              <a:gd name="connsiteY175" fmla="*/ 1591788 h 6858000"/>
              <a:gd name="connsiteX176" fmla="*/ 1680718 w 5305156"/>
              <a:gd name="connsiteY176" fmla="*/ 1867785 h 6858000"/>
              <a:gd name="connsiteX177" fmla="*/ 1680718 w 5305156"/>
              <a:gd name="connsiteY177" fmla="*/ 1851225 h 6858000"/>
              <a:gd name="connsiteX178" fmla="*/ 1986942 w 5305156"/>
              <a:gd name="connsiteY178" fmla="*/ 1585480 h 6858000"/>
              <a:gd name="connsiteX179" fmla="*/ 1986942 w 5305156"/>
              <a:gd name="connsiteY179" fmla="*/ 1238512 h 6858000"/>
              <a:gd name="connsiteX180" fmla="*/ 1680718 w 5305156"/>
              <a:gd name="connsiteY180" fmla="*/ 1505046 h 6858000"/>
              <a:gd name="connsiteX181" fmla="*/ 1680718 w 5305156"/>
              <a:gd name="connsiteY181" fmla="*/ 1488487 h 6858000"/>
              <a:gd name="connsiteX182" fmla="*/ 1982728 w 5305156"/>
              <a:gd name="connsiteY182" fmla="*/ 1225107 h 6858000"/>
              <a:gd name="connsiteX183" fmla="*/ 1657541 w 5305156"/>
              <a:gd name="connsiteY183" fmla="*/ 947533 h 6858000"/>
              <a:gd name="connsiteX184" fmla="*/ 1333056 w 5305156"/>
              <a:gd name="connsiteY184" fmla="*/ 1230627 h 6858000"/>
              <a:gd name="connsiteX185" fmla="*/ 1658244 w 5305156"/>
              <a:gd name="connsiteY185" fmla="*/ 1508201 h 6858000"/>
              <a:gd name="connsiteX186" fmla="*/ 1680017 w 5305156"/>
              <a:gd name="connsiteY186" fmla="*/ 1489275 h 6858000"/>
              <a:gd name="connsiteX187" fmla="*/ 1680017 w 5305156"/>
              <a:gd name="connsiteY187" fmla="*/ 1505835 h 6858000"/>
              <a:gd name="connsiteX188" fmla="*/ 1664565 w 5305156"/>
              <a:gd name="connsiteY188" fmla="*/ 1519240 h 6858000"/>
              <a:gd name="connsiteX189" fmla="*/ 1664565 w 5305156"/>
              <a:gd name="connsiteY189" fmla="*/ 1865419 h 6858000"/>
              <a:gd name="connsiteX190" fmla="*/ 1680017 w 5305156"/>
              <a:gd name="connsiteY190" fmla="*/ 1852014 h 6858000"/>
              <a:gd name="connsiteX191" fmla="*/ 1680017 w 5305156"/>
              <a:gd name="connsiteY191" fmla="*/ 1868573 h 6858000"/>
              <a:gd name="connsiteX192" fmla="*/ 1665970 w 5305156"/>
              <a:gd name="connsiteY192" fmla="*/ 1881190 h 6858000"/>
              <a:gd name="connsiteX193" fmla="*/ 1665970 w 5305156"/>
              <a:gd name="connsiteY193" fmla="*/ 2058617 h 6858000"/>
              <a:gd name="connsiteX194" fmla="*/ 1654030 w 5305156"/>
              <a:gd name="connsiteY194" fmla="*/ 2060194 h 6858000"/>
              <a:gd name="connsiteX195" fmla="*/ 1654030 w 5305156"/>
              <a:gd name="connsiteY195" fmla="*/ 1885922 h 6858000"/>
              <a:gd name="connsiteX196" fmla="*/ 1484061 w 5305156"/>
              <a:gd name="connsiteY196" fmla="*/ 2034172 h 6858000"/>
              <a:gd name="connsiteX197" fmla="*/ 1477038 w 5305156"/>
              <a:gd name="connsiteY197" fmla="*/ 2023920 h 6858000"/>
              <a:gd name="connsiteX198" fmla="*/ 1484061 w 5305156"/>
              <a:gd name="connsiteY198" fmla="*/ 2034960 h 6858000"/>
              <a:gd name="connsiteX199" fmla="*/ 1332355 w 5305156"/>
              <a:gd name="connsiteY199" fmla="*/ 2166650 h 6858000"/>
              <a:gd name="connsiteX200" fmla="*/ 1332355 w 5305156"/>
              <a:gd name="connsiteY200" fmla="*/ 2513617 h 6858000"/>
              <a:gd name="connsiteX201" fmla="*/ 1654030 w 5305156"/>
              <a:gd name="connsiteY201" fmla="*/ 2232889 h 6858000"/>
              <a:gd name="connsiteX202" fmla="*/ 1654030 w 5305156"/>
              <a:gd name="connsiteY202" fmla="*/ 2060983 h 6858000"/>
              <a:gd name="connsiteX203" fmla="*/ 1665970 w 5305156"/>
              <a:gd name="connsiteY203" fmla="*/ 2059405 h 6858000"/>
              <a:gd name="connsiteX204" fmla="*/ 1665970 w 5305156"/>
              <a:gd name="connsiteY204" fmla="*/ 2238409 h 6858000"/>
              <a:gd name="connsiteX205" fmla="*/ 1881590 w 5305156"/>
              <a:gd name="connsiteY205" fmla="*/ 2422144 h 6858000"/>
              <a:gd name="connsiteX206" fmla="*/ 1869650 w 5305156"/>
              <a:gd name="connsiteY206" fmla="*/ 2428452 h 6858000"/>
              <a:gd name="connsiteX207" fmla="*/ 1657541 w 5305156"/>
              <a:gd name="connsiteY207" fmla="*/ 2247872 h 6858000"/>
              <a:gd name="connsiteX208" fmla="*/ 1333056 w 5305156"/>
              <a:gd name="connsiteY208" fmla="*/ 2530177 h 6858000"/>
              <a:gd name="connsiteX209" fmla="*/ 1658244 w 5305156"/>
              <a:gd name="connsiteY209" fmla="*/ 2807751 h 6858000"/>
              <a:gd name="connsiteX210" fmla="*/ 1982728 w 5305156"/>
              <a:gd name="connsiteY210" fmla="*/ 2525446 h 6858000"/>
              <a:gd name="connsiteX211" fmla="*/ 1870353 w 5305156"/>
              <a:gd name="connsiteY211" fmla="*/ 2429241 h 6858000"/>
              <a:gd name="connsiteX212" fmla="*/ 1882293 w 5305156"/>
              <a:gd name="connsiteY212" fmla="*/ 2422933 h 6858000"/>
              <a:gd name="connsiteX213" fmla="*/ 1998180 w 5305156"/>
              <a:gd name="connsiteY213" fmla="*/ 2522291 h 6858000"/>
              <a:gd name="connsiteX214" fmla="*/ 1998180 w 5305156"/>
              <a:gd name="connsiteY214" fmla="*/ 2773054 h 6858000"/>
              <a:gd name="connsiteX215" fmla="*/ 1986942 w 5305156"/>
              <a:gd name="connsiteY215" fmla="*/ 2778574 h 6858000"/>
              <a:gd name="connsiteX216" fmla="*/ 1986942 w 5305156"/>
              <a:gd name="connsiteY216" fmla="*/ 2538851 h 6858000"/>
              <a:gd name="connsiteX217" fmla="*/ 1664565 w 5305156"/>
              <a:gd name="connsiteY217" fmla="*/ 2819579 h 6858000"/>
              <a:gd name="connsiteX218" fmla="*/ 1664565 w 5305156"/>
              <a:gd name="connsiteY218" fmla="*/ 3165758 h 6858000"/>
              <a:gd name="connsiteX219" fmla="*/ 1986942 w 5305156"/>
              <a:gd name="connsiteY219" fmla="*/ 2885030 h 6858000"/>
              <a:gd name="connsiteX220" fmla="*/ 1986942 w 5305156"/>
              <a:gd name="connsiteY220" fmla="*/ 2779363 h 6858000"/>
              <a:gd name="connsiteX221" fmla="*/ 1998180 w 5305156"/>
              <a:gd name="connsiteY221" fmla="*/ 2773843 h 6858000"/>
              <a:gd name="connsiteX222" fmla="*/ 1998180 w 5305156"/>
              <a:gd name="connsiteY222" fmla="*/ 2891339 h 6858000"/>
              <a:gd name="connsiteX223" fmla="*/ 1658946 w 5305156"/>
              <a:gd name="connsiteY223" fmla="*/ 3187049 h 6858000"/>
              <a:gd name="connsiteX224" fmla="*/ 1321116 w 5305156"/>
              <a:gd name="connsiteY224" fmla="*/ 2899224 h 6858000"/>
              <a:gd name="connsiteX225" fmla="*/ 1240347 w 5305156"/>
              <a:gd name="connsiteY225" fmla="*/ 2969406 h 6858000"/>
              <a:gd name="connsiteX226" fmla="*/ 997334 w 5305156"/>
              <a:gd name="connsiteY226" fmla="*/ 3180741 h 6858000"/>
              <a:gd name="connsiteX227" fmla="*/ 997334 w 5305156"/>
              <a:gd name="connsiteY227" fmla="*/ 3519034 h 6858000"/>
              <a:gd name="connsiteX228" fmla="*/ 985394 w 5305156"/>
              <a:gd name="connsiteY228" fmla="*/ 3519034 h 6858000"/>
              <a:gd name="connsiteX229" fmla="*/ 985394 w 5305156"/>
              <a:gd name="connsiteY229" fmla="*/ 3500109 h 6858000"/>
              <a:gd name="connsiteX230" fmla="*/ 985394 w 5305156"/>
              <a:gd name="connsiteY230" fmla="*/ 3186261 h 6858000"/>
              <a:gd name="connsiteX231" fmla="*/ 663017 w 5305156"/>
              <a:gd name="connsiteY231" fmla="*/ 3466989 h 6858000"/>
              <a:gd name="connsiteX232" fmla="*/ 663017 w 5305156"/>
              <a:gd name="connsiteY232" fmla="*/ 3495377 h 6858000"/>
              <a:gd name="connsiteX233" fmla="*/ 663017 w 5305156"/>
              <a:gd name="connsiteY233" fmla="*/ 3812379 h 6858000"/>
              <a:gd name="connsiteX234" fmla="*/ 985394 w 5305156"/>
              <a:gd name="connsiteY234" fmla="*/ 3532439 h 6858000"/>
              <a:gd name="connsiteX235" fmla="*/ 985394 w 5305156"/>
              <a:gd name="connsiteY235" fmla="*/ 3519822 h 6858000"/>
              <a:gd name="connsiteX236" fmla="*/ 997334 w 5305156"/>
              <a:gd name="connsiteY236" fmla="*/ 3519822 h 6858000"/>
              <a:gd name="connsiteX237" fmla="*/ 997334 w 5305156"/>
              <a:gd name="connsiteY237" fmla="*/ 3531651 h 6858000"/>
              <a:gd name="connsiteX238" fmla="*/ 1011381 w 5305156"/>
              <a:gd name="connsiteY238" fmla="*/ 3543479 h 6858000"/>
              <a:gd name="connsiteX239" fmla="*/ 1002251 w 5305156"/>
              <a:gd name="connsiteY239" fmla="*/ 3552154 h 6858000"/>
              <a:gd name="connsiteX240" fmla="*/ 1012084 w 5305156"/>
              <a:gd name="connsiteY240" fmla="*/ 3544268 h 6858000"/>
              <a:gd name="connsiteX241" fmla="*/ 1333759 w 5305156"/>
              <a:gd name="connsiteY241" fmla="*/ 3818688 h 6858000"/>
              <a:gd name="connsiteX242" fmla="*/ 1333759 w 5305156"/>
              <a:gd name="connsiteY242" fmla="*/ 3838402 h 6858000"/>
              <a:gd name="connsiteX243" fmla="*/ 1321819 w 5305156"/>
              <a:gd name="connsiteY243" fmla="*/ 3848653 h 6858000"/>
              <a:gd name="connsiteX244" fmla="*/ 1321819 w 5305156"/>
              <a:gd name="connsiteY244" fmla="*/ 3835248 h 6858000"/>
              <a:gd name="connsiteX245" fmla="*/ 999441 w 5305156"/>
              <a:gd name="connsiteY245" fmla="*/ 4115975 h 6858000"/>
              <a:gd name="connsiteX246" fmla="*/ 999441 w 5305156"/>
              <a:gd name="connsiteY246" fmla="*/ 4462154 h 6858000"/>
              <a:gd name="connsiteX247" fmla="*/ 1321819 w 5305156"/>
              <a:gd name="connsiteY247" fmla="*/ 4182215 h 6858000"/>
              <a:gd name="connsiteX248" fmla="*/ 1321819 w 5305156"/>
              <a:gd name="connsiteY248" fmla="*/ 3849441 h 6858000"/>
              <a:gd name="connsiteX249" fmla="*/ 1333759 w 5305156"/>
              <a:gd name="connsiteY249" fmla="*/ 3839190 h 6858000"/>
              <a:gd name="connsiteX250" fmla="*/ 1333759 w 5305156"/>
              <a:gd name="connsiteY250" fmla="*/ 4186946 h 6858000"/>
              <a:gd name="connsiteX251" fmla="*/ 1665970 w 5305156"/>
              <a:gd name="connsiteY251" fmla="*/ 4470828 h 6858000"/>
              <a:gd name="connsiteX252" fmla="*/ 1665970 w 5305156"/>
              <a:gd name="connsiteY252" fmla="*/ 4839875 h 6858000"/>
              <a:gd name="connsiteX253" fmla="*/ 1348509 w 5305156"/>
              <a:gd name="connsiteY253" fmla="*/ 5116661 h 6858000"/>
              <a:gd name="connsiteX254" fmla="*/ 1348509 w 5305156"/>
              <a:gd name="connsiteY254" fmla="*/ 5100101 h 6858000"/>
              <a:gd name="connsiteX255" fmla="*/ 1654030 w 5305156"/>
              <a:gd name="connsiteY255" fmla="*/ 4833567 h 6858000"/>
              <a:gd name="connsiteX256" fmla="*/ 1654030 w 5305156"/>
              <a:gd name="connsiteY256" fmla="*/ 4487388 h 6858000"/>
              <a:gd name="connsiteX257" fmla="*/ 1348509 w 5305156"/>
              <a:gd name="connsiteY257" fmla="*/ 4753134 h 6858000"/>
              <a:gd name="connsiteX258" fmla="*/ 1348509 w 5305156"/>
              <a:gd name="connsiteY258" fmla="*/ 4737362 h 6858000"/>
              <a:gd name="connsiteX259" fmla="*/ 1650518 w 5305156"/>
              <a:gd name="connsiteY259" fmla="*/ 4473983 h 6858000"/>
              <a:gd name="connsiteX260" fmla="*/ 1325331 w 5305156"/>
              <a:gd name="connsiteY260" fmla="*/ 4196409 h 6858000"/>
              <a:gd name="connsiteX261" fmla="*/ 1000847 w 5305156"/>
              <a:gd name="connsiteY261" fmla="*/ 4478714 h 6858000"/>
              <a:gd name="connsiteX262" fmla="*/ 1326033 w 5305156"/>
              <a:gd name="connsiteY262" fmla="*/ 4756288 h 6858000"/>
              <a:gd name="connsiteX263" fmla="*/ 1347806 w 5305156"/>
              <a:gd name="connsiteY263" fmla="*/ 4737362 h 6858000"/>
              <a:gd name="connsiteX264" fmla="*/ 1347806 w 5305156"/>
              <a:gd name="connsiteY264" fmla="*/ 4753922 h 6858000"/>
              <a:gd name="connsiteX265" fmla="*/ 1331652 w 5305156"/>
              <a:gd name="connsiteY265" fmla="*/ 4768116 h 6858000"/>
              <a:gd name="connsiteX266" fmla="*/ 1331652 w 5305156"/>
              <a:gd name="connsiteY266" fmla="*/ 5114295 h 6858000"/>
              <a:gd name="connsiteX267" fmla="*/ 1347806 w 5305156"/>
              <a:gd name="connsiteY267" fmla="*/ 5100101 h 6858000"/>
              <a:gd name="connsiteX268" fmla="*/ 1347806 w 5305156"/>
              <a:gd name="connsiteY268" fmla="*/ 5116661 h 6858000"/>
              <a:gd name="connsiteX269" fmla="*/ 1333759 w 5305156"/>
              <a:gd name="connsiteY269" fmla="*/ 5129278 h 6858000"/>
              <a:gd name="connsiteX270" fmla="*/ 1333759 w 5305156"/>
              <a:gd name="connsiteY270" fmla="*/ 5306704 h 6858000"/>
              <a:gd name="connsiteX271" fmla="*/ 1321819 w 5305156"/>
              <a:gd name="connsiteY271" fmla="*/ 5309070 h 6858000"/>
              <a:gd name="connsiteX272" fmla="*/ 1321819 w 5305156"/>
              <a:gd name="connsiteY272" fmla="*/ 5134798 h 6858000"/>
              <a:gd name="connsiteX273" fmla="*/ 1151851 w 5305156"/>
              <a:gd name="connsiteY273" fmla="*/ 5283047 h 6858000"/>
              <a:gd name="connsiteX274" fmla="*/ 1144827 w 5305156"/>
              <a:gd name="connsiteY274" fmla="*/ 5272008 h 6858000"/>
              <a:gd name="connsiteX275" fmla="*/ 1314093 w 5305156"/>
              <a:gd name="connsiteY275" fmla="*/ 5125335 h 6858000"/>
              <a:gd name="connsiteX276" fmla="*/ 988907 w 5305156"/>
              <a:gd name="connsiteY276" fmla="*/ 4847761 h 6858000"/>
              <a:gd name="connsiteX277" fmla="*/ 913053 w 5305156"/>
              <a:gd name="connsiteY277" fmla="*/ 4913212 h 6858000"/>
              <a:gd name="connsiteX278" fmla="*/ 668636 w 5305156"/>
              <a:gd name="connsiteY278" fmla="*/ 5126124 h 6858000"/>
              <a:gd name="connsiteX279" fmla="*/ 993823 w 5305156"/>
              <a:gd name="connsiteY279" fmla="*/ 5403697 h 6858000"/>
              <a:gd name="connsiteX280" fmla="*/ 1144827 w 5305156"/>
              <a:gd name="connsiteY280" fmla="*/ 5272796 h 6858000"/>
              <a:gd name="connsiteX281" fmla="*/ 1151149 w 5305156"/>
              <a:gd name="connsiteY281" fmla="*/ 5283047 h 6858000"/>
              <a:gd name="connsiteX282" fmla="*/ 999441 w 5305156"/>
              <a:gd name="connsiteY282" fmla="*/ 5415526 h 6858000"/>
              <a:gd name="connsiteX283" fmla="*/ 999441 w 5305156"/>
              <a:gd name="connsiteY283" fmla="*/ 5761705 h 6858000"/>
              <a:gd name="connsiteX284" fmla="*/ 1321819 w 5305156"/>
              <a:gd name="connsiteY284" fmla="*/ 5480976 h 6858000"/>
              <a:gd name="connsiteX285" fmla="*/ 1321819 w 5305156"/>
              <a:gd name="connsiteY285" fmla="*/ 5309858 h 6858000"/>
              <a:gd name="connsiteX286" fmla="*/ 1333759 w 5305156"/>
              <a:gd name="connsiteY286" fmla="*/ 5307493 h 6858000"/>
              <a:gd name="connsiteX287" fmla="*/ 1333759 w 5305156"/>
              <a:gd name="connsiteY287" fmla="*/ 5487285 h 6858000"/>
              <a:gd name="connsiteX288" fmla="*/ 1549380 w 5305156"/>
              <a:gd name="connsiteY288" fmla="*/ 5671020 h 6858000"/>
              <a:gd name="connsiteX289" fmla="*/ 1665970 w 5305156"/>
              <a:gd name="connsiteY289" fmla="*/ 5770379 h 6858000"/>
              <a:gd name="connsiteX290" fmla="*/ 1665970 w 5305156"/>
              <a:gd name="connsiteY290" fmla="*/ 6021141 h 6858000"/>
              <a:gd name="connsiteX291" fmla="*/ 1654030 w 5305156"/>
              <a:gd name="connsiteY291" fmla="*/ 6026661 h 6858000"/>
              <a:gd name="connsiteX292" fmla="*/ 1654030 w 5305156"/>
              <a:gd name="connsiteY292" fmla="*/ 5786939 h 6858000"/>
              <a:gd name="connsiteX293" fmla="*/ 1331652 w 5305156"/>
              <a:gd name="connsiteY293" fmla="*/ 6067667 h 6858000"/>
              <a:gd name="connsiteX294" fmla="*/ 1331652 w 5305156"/>
              <a:gd name="connsiteY294" fmla="*/ 6413845 h 6858000"/>
              <a:gd name="connsiteX295" fmla="*/ 1654030 w 5305156"/>
              <a:gd name="connsiteY295" fmla="*/ 6133906 h 6858000"/>
              <a:gd name="connsiteX296" fmla="*/ 1654030 w 5305156"/>
              <a:gd name="connsiteY296" fmla="*/ 6027450 h 6858000"/>
              <a:gd name="connsiteX297" fmla="*/ 1665970 w 5305156"/>
              <a:gd name="connsiteY297" fmla="*/ 6021930 h 6858000"/>
              <a:gd name="connsiteX298" fmla="*/ 1665970 w 5305156"/>
              <a:gd name="connsiteY298" fmla="*/ 6140214 h 6858000"/>
              <a:gd name="connsiteX299" fmla="*/ 1326033 w 5305156"/>
              <a:gd name="connsiteY299" fmla="*/ 6435925 h 6858000"/>
              <a:gd name="connsiteX300" fmla="*/ 988907 w 5305156"/>
              <a:gd name="connsiteY300" fmla="*/ 6147311 h 6858000"/>
              <a:gd name="connsiteX301" fmla="*/ 908136 w 5305156"/>
              <a:gd name="connsiteY301" fmla="*/ 6217493 h 6858000"/>
              <a:gd name="connsiteX302" fmla="*/ 901815 w 5305156"/>
              <a:gd name="connsiteY302" fmla="*/ 6206454 h 6858000"/>
              <a:gd name="connsiteX303" fmla="*/ 907434 w 5305156"/>
              <a:gd name="connsiteY303" fmla="*/ 6218282 h 6858000"/>
              <a:gd name="connsiteX304" fmla="*/ 665124 w 5305156"/>
              <a:gd name="connsiteY304" fmla="*/ 6429617 h 6858000"/>
              <a:gd name="connsiteX305" fmla="*/ 665124 w 5305156"/>
              <a:gd name="connsiteY305" fmla="*/ 6784470 h 6858000"/>
              <a:gd name="connsiteX306" fmla="*/ 722014 w 5305156"/>
              <a:gd name="connsiteY306" fmla="*/ 6833040 h 6858000"/>
              <a:gd name="connsiteX307" fmla="*/ 751249 w 5305156"/>
              <a:gd name="connsiteY307" fmla="*/ 6858000 h 6858000"/>
              <a:gd name="connsiteX308" fmla="*/ 5305156 w 5305156"/>
              <a:gd name="connsiteY30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</a:cxnLst>
            <a:rect l="l" t="t" r="r" b="b"/>
            <a:pathLst>
              <a:path w="5305156" h="6858000">
                <a:moveTo>
                  <a:pt x="657398" y="6793932"/>
                </a:moveTo>
                <a:cubicBezTo>
                  <a:pt x="657398" y="6793932"/>
                  <a:pt x="657398" y="6793932"/>
                  <a:pt x="585057" y="6857017"/>
                </a:cubicBezTo>
                <a:lnTo>
                  <a:pt x="583930" y="6858000"/>
                </a:lnTo>
                <a:lnTo>
                  <a:pt x="732294" y="6858000"/>
                </a:lnTo>
                <a:lnTo>
                  <a:pt x="725614" y="6852286"/>
                </a:lnTo>
                <a:cubicBezTo>
                  <a:pt x="709021" y="6838092"/>
                  <a:pt x="686897" y="6819166"/>
                  <a:pt x="657398" y="6793932"/>
                </a:cubicBezTo>
                <a:close/>
                <a:moveTo>
                  <a:pt x="653184" y="6434348"/>
                </a:moveTo>
                <a:cubicBezTo>
                  <a:pt x="653184" y="6434348"/>
                  <a:pt x="653184" y="6434348"/>
                  <a:pt x="330807" y="6715076"/>
                </a:cubicBezTo>
                <a:cubicBezTo>
                  <a:pt x="330807" y="6715076"/>
                  <a:pt x="330807" y="6715076"/>
                  <a:pt x="330807" y="6799592"/>
                </a:cubicBezTo>
                <a:lnTo>
                  <a:pt x="330807" y="6858000"/>
                </a:lnTo>
                <a:lnTo>
                  <a:pt x="564153" y="6858000"/>
                </a:lnTo>
                <a:lnTo>
                  <a:pt x="568902" y="6853863"/>
                </a:lnTo>
                <a:cubicBezTo>
                  <a:pt x="573818" y="6854652"/>
                  <a:pt x="579438" y="6856229"/>
                  <a:pt x="585057" y="6857017"/>
                </a:cubicBezTo>
                <a:cubicBezTo>
                  <a:pt x="579438" y="6855440"/>
                  <a:pt x="574521" y="6854652"/>
                  <a:pt x="569605" y="6853075"/>
                </a:cubicBezTo>
                <a:cubicBezTo>
                  <a:pt x="569605" y="6853075"/>
                  <a:pt x="569605" y="6853075"/>
                  <a:pt x="653184" y="6780527"/>
                </a:cubicBezTo>
                <a:cubicBezTo>
                  <a:pt x="653184" y="6780527"/>
                  <a:pt x="653184" y="6780527"/>
                  <a:pt x="653184" y="6434348"/>
                </a:cubicBezTo>
                <a:close/>
                <a:moveTo>
                  <a:pt x="5047259" y="6343650"/>
                </a:moveTo>
                <a:lnTo>
                  <a:pt x="5047259" y="6707250"/>
                </a:lnTo>
                <a:lnTo>
                  <a:pt x="4683659" y="6707250"/>
                </a:lnTo>
                <a:lnTo>
                  <a:pt x="4683659" y="6343650"/>
                </a:lnTo>
                <a:close/>
                <a:moveTo>
                  <a:pt x="985394" y="5786939"/>
                </a:moveTo>
                <a:cubicBezTo>
                  <a:pt x="985394" y="5786939"/>
                  <a:pt x="985394" y="5786939"/>
                  <a:pt x="777500" y="5968308"/>
                </a:cubicBezTo>
                <a:cubicBezTo>
                  <a:pt x="777500" y="5968308"/>
                  <a:pt x="777500" y="5968308"/>
                  <a:pt x="663017" y="6067667"/>
                </a:cubicBezTo>
                <a:cubicBezTo>
                  <a:pt x="663017" y="6067667"/>
                  <a:pt x="663017" y="6067667"/>
                  <a:pt x="663017" y="6413845"/>
                </a:cubicBezTo>
                <a:cubicBezTo>
                  <a:pt x="663017" y="6413845"/>
                  <a:pt x="663017" y="6413845"/>
                  <a:pt x="901815" y="6206454"/>
                </a:cubicBezTo>
                <a:cubicBezTo>
                  <a:pt x="901815" y="6206454"/>
                  <a:pt x="901815" y="6206454"/>
                  <a:pt x="985394" y="6133906"/>
                </a:cubicBezTo>
                <a:cubicBezTo>
                  <a:pt x="985394" y="6133906"/>
                  <a:pt x="985394" y="6133906"/>
                  <a:pt x="985394" y="5786939"/>
                </a:cubicBezTo>
                <a:close/>
                <a:moveTo>
                  <a:pt x="1549380" y="5671020"/>
                </a:moveTo>
                <a:cubicBezTo>
                  <a:pt x="1537440" y="5677328"/>
                  <a:pt x="1537440" y="5677328"/>
                  <a:pt x="1537440" y="5677328"/>
                </a:cubicBezTo>
                <a:cubicBezTo>
                  <a:pt x="1549380" y="5671020"/>
                  <a:pt x="1549380" y="5671020"/>
                  <a:pt x="1549380" y="5671020"/>
                </a:cubicBezTo>
                <a:close/>
                <a:moveTo>
                  <a:pt x="1325331" y="5495959"/>
                </a:moveTo>
                <a:cubicBezTo>
                  <a:pt x="1325331" y="5495959"/>
                  <a:pt x="1325331" y="5495959"/>
                  <a:pt x="1000847" y="5779053"/>
                </a:cubicBezTo>
                <a:cubicBezTo>
                  <a:pt x="1000847" y="5779053"/>
                  <a:pt x="1000847" y="5779053"/>
                  <a:pt x="1326033" y="6056627"/>
                </a:cubicBezTo>
                <a:cubicBezTo>
                  <a:pt x="1326033" y="6056627"/>
                  <a:pt x="1326033" y="6056627"/>
                  <a:pt x="1650518" y="5773533"/>
                </a:cubicBezTo>
                <a:cubicBezTo>
                  <a:pt x="1650518" y="5773533"/>
                  <a:pt x="1650518" y="5773533"/>
                  <a:pt x="1537440" y="5677328"/>
                </a:cubicBezTo>
                <a:cubicBezTo>
                  <a:pt x="1537440" y="5677328"/>
                  <a:pt x="1537440" y="5677328"/>
                  <a:pt x="1325331" y="5495959"/>
                </a:cubicBezTo>
                <a:close/>
                <a:moveTo>
                  <a:pt x="320271" y="4847761"/>
                </a:moveTo>
                <a:cubicBezTo>
                  <a:pt x="320271" y="4847761"/>
                  <a:pt x="320271" y="4847761"/>
                  <a:pt x="0" y="5126124"/>
                </a:cubicBezTo>
                <a:cubicBezTo>
                  <a:pt x="0" y="5126124"/>
                  <a:pt x="0" y="5126124"/>
                  <a:pt x="325188" y="5403697"/>
                </a:cubicBezTo>
                <a:cubicBezTo>
                  <a:pt x="325188" y="5403697"/>
                  <a:pt x="325188" y="5403697"/>
                  <a:pt x="433349" y="5309070"/>
                </a:cubicBezTo>
                <a:cubicBezTo>
                  <a:pt x="433349" y="5309070"/>
                  <a:pt x="433349" y="5309070"/>
                  <a:pt x="439670" y="5320898"/>
                </a:cubicBezTo>
                <a:cubicBezTo>
                  <a:pt x="439670" y="5320898"/>
                  <a:pt x="439670" y="5320898"/>
                  <a:pt x="330807" y="5415526"/>
                </a:cubicBezTo>
                <a:cubicBezTo>
                  <a:pt x="330807" y="5415526"/>
                  <a:pt x="330807" y="5415526"/>
                  <a:pt x="330807" y="5761705"/>
                </a:cubicBezTo>
                <a:cubicBezTo>
                  <a:pt x="330807" y="5761705"/>
                  <a:pt x="330807" y="5761705"/>
                  <a:pt x="563986" y="5559044"/>
                </a:cubicBezTo>
                <a:cubicBezTo>
                  <a:pt x="563986" y="5559044"/>
                  <a:pt x="563986" y="5559044"/>
                  <a:pt x="570307" y="5571661"/>
                </a:cubicBezTo>
                <a:cubicBezTo>
                  <a:pt x="570307" y="5571661"/>
                  <a:pt x="570307" y="5571661"/>
                  <a:pt x="332211" y="5779053"/>
                </a:cubicBezTo>
                <a:cubicBezTo>
                  <a:pt x="332211" y="5779053"/>
                  <a:pt x="332211" y="5779053"/>
                  <a:pt x="657398" y="6056627"/>
                </a:cubicBezTo>
                <a:cubicBezTo>
                  <a:pt x="657398" y="6056627"/>
                  <a:pt x="657398" y="6056627"/>
                  <a:pt x="771178" y="5957268"/>
                </a:cubicBezTo>
                <a:cubicBezTo>
                  <a:pt x="771178" y="5957268"/>
                  <a:pt x="771178" y="5957268"/>
                  <a:pt x="777500" y="5968308"/>
                </a:cubicBezTo>
                <a:cubicBezTo>
                  <a:pt x="777500" y="5968308"/>
                  <a:pt x="777500" y="5968308"/>
                  <a:pt x="771881" y="5956479"/>
                </a:cubicBezTo>
                <a:cubicBezTo>
                  <a:pt x="771881" y="5956479"/>
                  <a:pt x="771881" y="5956479"/>
                  <a:pt x="981883" y="5773533"/>
                </a:cubicBezTo>
                <a:cubicBezTo>
                  <a:pt x="981883" y="5773533"/>
                  <a:pt x="981883" y="5773533"/>
                  <a:pt x="656696" y="5495959"/>
                </a:cubicBezTo>
                <a:cubicBezTo>
                  <a:pt x="656696" y="5495959"/>
                  <a:pt x="656696" y="5495959"/>
                  <a:pt x="571010" y="5570873"/>
                </a:cubicBezTo>
                <a:cubicBezTo>
                  <a:pt x="571010" y="5570873"/>
                  <a:pt x="571010" y="5570873"/>
                  <a:pt x="563986" y="5558256"/>
                </a:cubicBezTo>
                <a:cubicBezTo>
                  <a:pt x="563986" y="5558256"/>
                  <a:pt x="563986" y="5558256"/>
                  <a:pt x="653184" y="5480976"/>
                </a:cubicBezTo>
                <a:cubicBezTo>
                  <a:pt x="653184" y="5480976"/>
                  <a:pt x="653184" y="5480976"/>
                  <a:pt x="653184" y="5134798"/>
                </a:cubicBezTo>
                <a:cubicBezTo>
                  <a:pt x="653184" y="5134798"/>
                  <a:pt x="653184" y="5134798"/>
                  <a:pt x="439670" y="5320110"/>
                </a:cubicBezTo>
                <a:cubicBezTo>
                  <a:pt x="439670" y="5320110"/>
                  <a:pt x="439670" y="5320110"/>
                  <a:pt x="434052" y="5309070"/>
                </a:cubicBezTo>
                <a:cubicBezTo>
                  <a:pt x="434052" y="5309070"/>
                  <a:pt x="434052" y="5309070"/>
                  <a:pt x="645458" y="5125335"/>
                </a:cubicBezTo>
                <a:cubicBezTo>
                  <a:pt x="645458" y="5125335"/>
                  <a:pt x="645458" y="5125335"/>
                  <a:pt x="320271" y="4847761"/>
                </a:cubicBezTo>
                <a:close/>
                <a:moveTo>
                  <a:pt x="985394" y="4487388"/>
                </a:moveTo>
                <a:cubicBezTo>
                  <a:pt x="985394" y="4487388"/>
                  <a:pt x="985394" y="4487388"/>
                  <a:pt x="763453" y="4680586"/>
                </a:cubicBezTo>
                <a:cubicBezTo>
                  <a:pt x="763453" y="4680586"/>
                  <a:pt x="763453" y="4680586"/>
                  <a:pt x="756430" y="4670335"/>
                </a:cubicBezTo>
                <a:cubicBezTo>
                  <a:pt x="756430" y="4670335"/>
                  <a:pt x="756430" y="4670335"/>
                  <a:pt x="762750" y="4680586"/>
                </a:cubicBezTo>
                <a:cubicBezTo>
                  <a:pt x="762750" y="4680586"/>
                  <a:pt x="762750" y="4680586"/>
                  <a:pt x="663017" y="4768116"/>
                </a:cubicBezTo>
                <a:cubicBezTo>
                  <a:pt x="663017" y="4768116"/>
                  <a:pt x="663017" y="4768116"/>
                  <a:pt x="663017" y="5114295"/>
                </a:cubicBezTo>
                <a:cubicBezTo>
                  <a:pt x="663017" y="5114295"/>
                  <a:pt x="663017" y="5114295"/>
                  <a:pt x="906029" y="4902960"/>
                </a:cubicBezTo>
                <a:cubicBezTo>
                  <a:pt x="906029" y="4902960"/>
                  <a:pt x="906029" y="4902960"/>
                  <a:pt x="913053" y="4913212"/>
                </a:cubicBezTo>
                <a:cubicBezTo>
                  <a:pt x="913053" y="4913212"/>
                  <a:pt x="913053" y="4913212"/>
                  <a:pt x="906732" y="4902172"/>
                </a:cubicBezTo>
                <a:cubicBezTo>
                  <a:pt x="906732" y="4902172"/>
                  <a:pt x="906732" y="4902172"/>
                  <a:pt x="985394" y="4833567"/>
                </a:cubicBezTo>
                <a:cubicBezTo>
                  <a:pt x="985394" y="4833567"/>
                  <a:pt x="985394" y="4833567"/>
                  <a:pt x="985394" y="4487388"/>
                </a:cubicBezTo>
                <a:close/>
                <a:moveTo>
                  <a:pt x="656696" y="4196409"/>
                </a:moveTo>
                <a:cubicBezTo>
                  <a:pt x="656696" y="4196409"/>
                  <a:pt x="656696" y="4196409"/>
                  <a:pt x="332211" y="4478714"/>
                </a:cubicBezTo>
                <a:cubicBezTo>
                  <a:pt x="332211" y="4478714"/>
                  <a:pt x="332211" y="4478714"/>
                  <a:pt x="657398" y="4756288"/>
                </a:cubicBezTo>
                <a:cubicBezTo>
                  <a:pt x="657398" y="4756288"/>
                  <a:pt x="657398" y="4756288"/>
                  <a:pt x="756430" y="4670335"/>
                </a:cubicBezTo>
                <a:cubicBezTo>
                  <a:pt x="756430" y="4670335"/>
                  <a:pt x="756430" y="4670335"/>
                  <a:pt x="981883" y="4473983"/>
                </a:cubicBezTo>
                <a:cubicBezTo>
                  <a:pt x="981883" y="4473983"/>
                  <a:pt x="981883" y="4473983"/>
                  <a:pt x="656696" y="4196409"/>
                </a:cubicBezTo>
                <a:close/>
                <a:moveTo>
                  <a:pt x="993120" y="3544268"/>
                </a:moveTo>
                <a:cubicBezTo>
                  <a:pt x="993120" y="3544268"/>
                  <a:pt x="993120" y="3544268"/>
                  <a:pt x="668636" y="3826573"/>
                </a:cubicBezTo>
                <a:cubicBezTo>
                  <a:pt x="668636" y="3826573"/>
                  <a:pt x="668636" y="3826573"/>
                  <a:pt x="993823" y="4104935"/>
                </a:cubicBezTo>
                <a:cubicBezTo>
                  <a:pt x="993823" y="4104935"/>
                  <a:pt x="993823" y="4104935"/>
                  <a:pt x="1318308" y="3821842"/>
                </a:cubicBezTo>
                <a:cubicBezTo>
                  <a:pt x="1318308" y="3821842"/>
                  <a:pt x="1318308" y="3821842"/>
                  <a:pt x="1002251" y="3552154"/>
                </a:cubicBezTo>
                <a:cubicBezTo>
                  <a:pt x="1002251" y="3552154"/>
                  <a:pt x="1002251" y="3552154"/>
                  <a:pt x="993120" y="3544268"/>
                </a:cubicBezTo>
                <a:close/>
                <a:moveTo>
                  <a:pt x="1318308" y="2538851"/>
                </a:moveTo>
                <a:cubicBezTo>
                  <a:pt x="1318308" y="2538851"/>
                  <a:pt x="1318308" y="2538851"/>
                  <a:pt x="1110412" y="2719432"/>
                </a:cubicBezTo>
                <a:cubicBezTo>
                  <a:pt x="1110412" y="2719432"/>
                  <a:pt x="1110412" y="2719432"/>
                  <a:pt x="1104092" y="2708392"/>
                </a:cubicBezTo>
                <a:cubicBezTo>
                  <a:pt x="1104092" y="2708392"/>
                  <a:pt x="1104092" y="2708392"/>
                  <a:pt x="1109710" y="2720221"/>
                </a:cubicBezTo>
                <a:cubicBezTo>
                  <a:pt x="1109710" y="2720221"/>
                  <a:pt x="1109710" y="2720221"/>
                  <a:pt x="995930" y="2819579"/>
                </a:cubicBezTo>
                <a:cubicBezTo>
                  <a:pt x="995930" y="2819579"/>
                  <a:pt x="995930" y="2819579"/>
                  <a:pt x="995930" y="3165758"/>
                </a:cubicBezTo>
                <a:cubicBezTo>
                  <a:pt x="995930" y="3165758"/>
                  <a:pt x="995930" y="3165758"/>
                  <a:pt x="1234025" y="2958366"/>
                </a:cubicBezTo>
                <a:cubicBezTo>
                  <a:pt x="1234025" y="2958366"/>
                  <a:pt x="1234025" y="2958366"/>
                  <a:pt x="1240347" y="2969406"/>
                </a:cubicBezTo>
                <a:cubicBezTo>
                  <a:pt x="1240347" y="2969406"/>
                  <a:pt x="1240347" y="2969406"/>
                  <a:pt x="1234728" y="2957578"/>
                </a:cubicBezTo>
                <a:cubicBezTo>
                  <a:pt x="1234728" y="2957578"/>
                  <a:pt x="1234728" y="2957578"/>
                  <a:pt x="1318308" y="2885030"/>
                </a:cubicBezTo>
                <a:cubicBezTo>
                  <a:pt x="1318308" y="2885030"/>
                  <a:pt x="1318308" y="2885030"/>
                  <a:pt x="1318308" y="2538851"/>
                </a:cubicBezTo>
                <a:close/>
                <a:moveTo>
                  <a:pt x="652482" y="1598885"/>
                </a:moveTo>
                <a:cubicBezTo>
                  <a:pt x="652482" y="1598885"/>
                  <a:pt x="652482" y="1598885"/>
                  <a:pt x="332211" y="1878036"/>
                </a:cubicBezTo>
                <a:cubicBezTo>
                  <a:pt x="332211" y="1878036"/>
                  <a:pt x="332211" y="1878036"/>
                  <a:pt x="657398" y="2155610"/>
                </a:cubicBezTo>
                <a:cubicBezTo>
                  <a:pt x="657398" y="2155610"/>
                  <a:pt x="657398" y="2155610"/>
                  <a:pt x="766262" y="2060983"/>
                </a:cubicBezTo>
                <a:cubicBezTo>
                  <a:pt x="766262" y="2060983"/>
                  <a:pt x="766262" y="2060983"/>
                  <a:pt x="771881" y="2072022"/>
                </a:cubicBezTo>
                <a:cubicBezTo>
                  <a:pt x="771881" y="2072022"/>
                  <a:pt x="771881" y="2072022"/>
                  <a:pt x="663017" y="2166650"/>
                </a:cubicBezTo>
                <a:cubicBezTo>
                  <a:pt x="663017" y="2166650"/>
                  <a:pt x="663017" y="2166650"/>
                  <a:pt x="663017" y="2513617"/>
                </a:cubicBezTo>
                <a:cubicBezTo>
                  <a:pt x="663017" y="2513617"/>
                  <a:pt x="663017" y="2513617"/>
                  <a:pt x="896196" y="2310168"/>
                </a:cubicBezTo>
                <a:cubicBezTo>
                  <a:pt x="896196" y="2310168"/>
                  <a:pt x="896196" y="2310168"/>
                  <a:pt x="902517" y="2322785"/>
                </a:cubicBezTo>
                <a:cubicBezTo>
                  <a:pt x="902517" y="2322785"/>
                  <a:pt x="902517" y="2322785"/>
                  <a:pt x="665124" y="2530177"/>
                </a:cubicBezTo>
                <a:cubicBezTo>
                  <a:pt x="665124" y="2530177"/>
                  <a:pt x="665124" y="2530177"/>
                  <a:pt x="990311" y="2807751"/>
                </a:cubicBezTo>
                <a:cubicBezTo>
                  <a:pt x="990311" y="2807751"/>
                  <a:pt x="990311" y="2807751"/>
                  <a:pt x="1104092" y="2708392"/>
                </a:cubicBezTo>
                <a:cubicBezTo>
                  <a:pt x="1104092" y="2708392"/>
                  <a:pt x="1104092" y="2708392"/>
                  <a:pt x="1314093" y="2525446"/>
                </a:cubicBezTo>
                <a:cubicBezTo>
                  <a:pt x="1314093" y="2525446"/>
                  <a:pt x="1314093" y="2525446"/>
                  <a:pt x="988907" y="2247872"/>
                </a:cubicBezTo>
                <a:cubicBezTo>
                  <a:pt x="988907" y="2247872"/>
                  <a:pt x="988907" y="2247872"/>
                  <a:pt x="903220" y="2322785"/>
                </a:cubicBezTo>
                <a:cubicBezTo>
                  <a:pt x="903220" y="2322785"/>
                  <a:pt x="903220" y="2322785"/>
                  <a:pt x="896899" y="2310168"/>
                </a:cubicBezTo>
                <a:cubicBezTo>
                  <a:pt x="896899" y="2310168"/>
                  <a:pt x="896899" y="2310168"/>
                  <a:pt x="985394" y="2232889"/>
                </a:cubicBezTo>
                <a:cubicBezTo>
                  <a:pt x="985394" y="2232889"/>
                  <a:pt x="985394" y="2232889"/>
                  <a:pt x="985394" y="1885922"/>
                </a:cubicBezTo>
                <a:cubicBezTo>
                  <a:pt x="985394" y="1885922"/>
                  <a:pt x="985394" y="1885922"/>
                  <a:pt x="772583" y="2072022"/>
                </a:cubicBezTo>
                <a:cubicBezTo>
                  <a:pt x="772583" y="2072022"/>
                  <a:pt x="772583" y="2072022"/>
                  <a:pt x="766262" y="2060194"/>
                </a:cubicBezTo>
                <a:cubicBezTo>
                  <a:pt x="766262" y="2060194"/>
                  <a:pt x="766262" y="2060194"/>
                  <a:pt x="977669" y="1876459"/>
                </a:cubicBezTo>
                <a:cubicBezTo>
                  <a:pt x="977669" y="1876459"/>
                  <a:pt x="977669" y="1876459"/>
                  <a:pt x="652482" y="1598885"/>
                </a:cubicBezTo>
                <a:close/>
                <a:moveTo>
                  <a:pt x="1318308" y="1238512"/>
                </a:moveTo>
                <a:cubicBezTo>
                  <a:pt x="1318308" y="1238512"/>
                  <a:pt x="1318308" y="1238512"/>
                  <a:pt x="1095663" y="1432499"/>
                </a:cubicBezTo>
                <a:cubicBezTo>
                  <a:pt x="1095663" y="1432499"/>
                  <a:pt x="1095663" y="1432499"/>
                  <a:pt x="995930" y="1519240"/>
                </a:cubicBezTo>
                <a:cubicBezTo>
                  <a:pt x="995930" y="1519240"/>
                  <a:pt x="995930" y="1519240"/>
                  <a:pt x="995930" y="1865419"/>
                </a:cubicBezTo>
                <a:cubicBezTo>
                  <a:pt x="995930" y="1865419"/>
                  <a:pt x="995930" y="1865419"/>
                  <a:pt x="1238240" y="1654085"/>
                </a:cubicBezTo>
                <a:cubicBezTo>
                  <a:pt x="1238240" y="1654085"/>
                  <a:pt x="1238240" y="1654085"/>
                  <a:pt x="1245264" y="1665124"/>
                </a:cubicBezTo>
                <a:cubicBezTo>
                  <a:pt x="1245264" y="1665124"/>
                  <a:pt x="1245264" y="1665124"/>
                  <a:pt x="1000847" y="1878036"/>
                </a:cubicBezTo>
                <a:cubicBezTo>
                  <a:pt x="1000847" y="1878036"/>
                  <a:pt x="1000847" y="1878036"/>
                  <a:pt x="1326033" y="2155610"/>
                </a:cubicBezTo>
                <a:cubicBezTo>
                  <a:pt x="1326033" y="2155610"/>
                  <a:pt x="1326033" y="2155610"/>
                  <a:pt x="1477038" y="2023920"/>
                </a:cubicBezTo>
                <a:cubicBezTo>
                  <a:pt x="1477038" y="2023920"/>
                  <a:pt x="1477038" y="2023920"/>
                  <a:pt x="1646304" y="1876459"/>
                </a:cubicBezTo>
                <a:cubicBezTo>
                  <a:pt x="1646304" y="1876459"/>
                  <a:pt x="1646304" y="1876459"/>
                  <a:pt x="1321116" y="1598885"/>
                </a:cubicBezTo>
                <a:cubicBezTo>
                  <a:pt x="1321116" y="1598885"/>
                  <a:pt x="1321116" y="1598885"/>
                  <a:pt x="1245965" y="1664336"/>
                </a:cubicBezTo>
                <a:cubicBezTo>
                  <a:pt x="1245965" y="1664336"/>
                  <a:pt x="1245965" y="1664336"/>
                  <a:pt x="1238942" y="1654085"/>
                </a:cubicBezTo>
                <a:cubicBezTo>
                  <a:pt x="1238942" y="1654085"/>
                  <a:pt x="1238942" y="1654085"/>
                  <a:pt x="1318308" y="1585480"/>
                </a:cubicBezTo>
                <a:cubicBezTo>
                  <a:pt x="1318308" y="1585480"/>
                  <a:pt x="1318308" y="1585480"/>
                  <a:pt x="1318308" y="1238512"/>
                </a:cubicBezTo>
                <a:close/>
                <a:moveTo>
                  <a:pt x="988907" y="947533"/>
                </a:moveTo>
                <a:cubicBezTo>
                  <a:pt x="988907" y="947533"/>
                  <a:pt x="988907" y="947533"/>
                  <a:pt x="665124" y="1230627"/>
                </a:cubicBezTo>
                <a:cubicBezTo>
                  <a:pt x="665124" y="1230627"/>
                  <a:pt x="665124" y="1230627"/>
                  <a:pt x="990311" y="1508201"/>
                </a:cubicBezTo>
                <a:cubicBezTo>
                  <a:pt x="990311" y="1508201"/>
                  <a:pt x="990311" y="1508201"/>
                  <a:pt x="1088639" y="1422247"/>
                </a:cubicBezTo>
                <a:cubicBezTo>
                  <a:pt x="1088639" y="1422247"/>
                  <a:pt x="1088639" y="1422247"/>
                  <a:pt x="1095663" y="1432499"/>
                </a:cubicBezTo>
                <a:cubicBezTo>
                  <a:pt x="1095663" y="1432499"/>
                  <a:pt x="1095663" y="1432499"/>
                  <a:pt x="1089342" y="1421459"/>
                </a:cubicBezTo>
                <a:cubicBezTo>
                  <a:pt x="1089342" y="1421459"/>
                  <a:pt x="1089342" y="1421459"/>
                  <a:pt x="1314093" y="1225107"/>
                </a:cubicBezTo>
                <a:cubicBezTo>
                  <a:pt x="1314093" y="1225107"/>
                  <a:pt x="1314093" y="1225107"/>
                  <a:pt x="988907" y="947533"/>
                </a:cubicBezTo>
                <a:close/>
                <a:moveTo>
                  <a:pt x="1325331" y="296181"/>
                </a:moveTo>
                <a:cubicBezTo>
                  <a:pt x="1325331" y="296181"/>
                  <a:pt x="1325331" y="296181"/>
                  <a:pt x="1000847" y="578486"/>
                </a:cubicBezTo>
                <a:cubicBezTo>
                  <a:pt x="1000847" y="578486"/>
                  <a:pt x="1000847" y="578486"/>
                  <a:pt x="1326033" y="856060"/>
                </a:cubicBezTo>
                <a:cubicBezTo>
                  <a:pt x="1326033" y="856060"/>
                  <a:pt x="1326033" y="856060"/>
                  <a:pt x="1650518" y="573754"/>
                </a:cubicBezTo>
                <a:cubicBezTo>
                  <a:pt x="1650518" y="573754"/>
                  <a:pt x="1650518" y="573754"/>
                  <a:pt x="1334462" y="304066"/>
                </a:cubicBezTo>
                <a:cubicBezTo>
                  <a:pt x="1334462" y="304066"/>
                  <a:pt x="1334462" y="304066"/>
                  <a:pt x="1325331" y="296181"/>
                </a:cubicBezTo>
                <a:close/>
                <a:moveTo>
                  <a:pt x="1226725" y="0"/>
                </a:moveTo>
                <a:lnTo>
                  <a:pt x="748180" y="0"/>
                </a:lnTo>
                <a:lnTo>
                  <a:pt x="763540" y="13087"/>
                </a:lnTo>
                <a:cubicBezTo>
                  <a:pt x="795936" y="40686"/>
                  <a:pt x="860728" y="95886"/>
                  <a:pt x="990311" y="206284"/>
                </a:cubicBezTo>
                <a:cubicBezTo>
                  <a:pt x="990311" y="206284"/>
                  <a:pt x="990311" y="206284"/>
                  <a:pt x="1159227" y="58896"/>
                </a:cubicBezTo>
                <a:close/>
                <a:moveTo>
                  <a:pt x="1318308" y="0"/>
                </a:moveTo>
                <a:lnTo>
                  <a:pt x="1245701" y="0"/>
                </a:lnTo>
                <a:lnTo>
                  <a:pt x="1228232" y="15255"/>
                </a:lnTo>
                <a:cubicBezTo>
                  <a:pt x="1195046" y="44235"/>
                  <a:pt x="1128673" y="102194"/>
                  <a:pt x="995930" y="218113"/>
                </a:cubicBezTo>
                <a:cubicBezTo>
                  <a:pt x="995930" y="218113"/>
                  <a:pt x="995930" y="218113"/>
                  <a:pt x="995930" y="564292"/>
                </a:cubicBezTo>
                <a:cubicBezTo>
                  <a:pt x="995930" y="564292"/>
                  <a:pt x="995930" y="564292"/>
                  <a:pt x="1318308" y="283564"/>
                </a:cubicBezTo>
                <a:cubicBezTo>
                  <a:pt x="1318308" y="283564"/>
                  <a:pt x="1318308" y="283564"/>
                  <a:pt x="1318308" y="84404"/>
                </a:cubicBezTo>
                <a:close/>
                <a:moveTo>
                  <a:pt x="5305156" y="0"/>
                </a:moveTo>
                <a:lnTo>
                  <a:pt x="1329545" y="0"/>
                </a:lnTo>
                <a:lnTo>
                  <a:pt x="1329545" y="1953"/>
                </a:lnTo>
                <a:cubicBezTo>
                  <a:pt x="1329545" y="28082"/>
                  <a:pt x="1329545" y="97759"/>
                  <a:pt x="1329545" y="283564"/>
                </a:cubicBezTo>
                <a:cubicBezTo>
                  <a:pt x="1329545" y="283564"/>
                  <a:pt x="1329545" y="283564"/>
                  <a:pt x="1343592" y="295392"/>
                </a:cubicBezTo>
                <a:cubicBezTo>
                  <a:pt x="1343592" y="295392"/>
                  <a:pt x="1343592" y="295392"/>
                  <a:pt x="1334462" y="304066"/>
                </a:cubicBezTo>
                <a:cubicBezTo>
                  <a:pt x="1334462" y="304066"/>
                  <a:pt x="1334462" y="304066"/>
                  <a:pt x="1344294" y="295392"/>
                </a:cubicBezTo>
                <a:cubicBezTo>
                  <a:pt x="1344294" y="295392"/>
                  <a:pt x="1344294" y="295392"/>
                  <a:pt x="1665970" y="570600"/>
                </a:cubicBezTo>
                <a:cubicBezTo>
                  <a:pt x="1665970" y="570600"/>
                  <a:pt x="1665970" y="570600"/>
                  <a:pt x="1665970" y="589526"/>
                </a:cubicBezTo>
                <a:cubicBezTo>
                  <a:pt x="1665970" y="589526"/>
                  <a:pt x="1665970" y="589526"/>
                  <a:pt x="1654030" y="599777"/>
                </a:cubicBezTo>
                <a:cubicBezTo>
                  <a:pt x="1654030" y="599777"/>
                  <a:pt x="1654030" y="599777"/>
                  <a:pt x="1654030" y="587160"/>
                </a:cubicBezTo>
                <a:cubicBezTo>
                  <a:pt x="1654030" y="587160"/>
                  <a:pt x="1654030" y="587160"/>
                  <a:pt x="1332355" y="867888"/>
                </a:cubicBezTo>
                <a:cubicBezTo>
                  <a:pt x="1332355" y="867888"/>
                  <a:pt x="1332355" y="867888"/>
                  <a:pt x="1332355" y="1214067"/>
                </a:cubicBezTo>
                <a:cubicBezTo>
                  <a:pt x="1332355" y="1214067"/>
                  <a:pt x="1332355" y="1214067"/>
                  <a:pt x="1654030" y="933339"/>
                </a:cubicBezTo>
                <a:cubicBezTo>
                  <a:pt x="1654030" y="933339"/>
                  <a:pt x="1654030" y="933339"/>
                  <a:pt x="1654030" y="600566"/>
                </a:cubicBezTo>
                <a:cubicBezTo>
                  <a:pt x="1654030" y="600566"/>
                  <a:pt x="1654030" y="600566"/>
                  <a:pt x="1665970" y="590314"/>
                </a:cubicBezTo>
                <a:cubicBezTo>
                  <a:pt x="1665970" y="590314"/>
                  <a:pt x="1665970" y="590314"/>
                  <a:pt x="1665970" y="938859"/>
                </a:cubicBezTo>
                <a:cubicBezTo>
                  <a:pt x="1665970" y="938859"/>
                  <a:pt x="1665970" y="938859"/>
                  <a:pt x="1998180" y="1221952"/>
                </a:cubicBezTo>
                <a:cubicBezTo>
                  <a:pt x="1998180" y="1221952"/>
                  <a:pt x="1998180" y="1221952"/>
                  <a:pt x="1998180" y="1591788"/>
                </a:cubicBezTo>
                <a:cubicBezTo>
                  <a:pt x="1998180" y="1591788"/>
                  <a:pt x="1998180" y="1591788"/>
                  <a:pt x="1680718" y="1867785"/>
                </a:cubicBezTo>
                <a:cubicBezTo>
                  <a:pt x="1680718" y="1867785"/>
                  <a:pt x="1680718" y="1867785"/>
                  <a:pt x="1680718" y="1851225"/>
                </a:cubicBezTo>
                <a:lnTo>
                  <a:pt x="1986942" y="1585480"/>
                </a:lnTo>
                <a:cubicBezTo>
                  <a:pt x="1986942" y="1585480"/>
                  <a:pt x="1986942" y="1585480"/>
                  <a:pt x="1986942" y="1238512"/>
                </a:cubicBezTo>
                <a:cubicBezTo>
                  <a:pt x="1986942" y="1238512"/>
                  <a:pt x="1986942" y="1238512"/>
                  <a:pt x="1680718" y="1505046"/>
                </a:cubicBezTo>
                <a:cubicBezTo>
                  <a:pt x="1680718" y="1505046"/>
                  <a:pt x="1680718" y="1505046"/>
                  <a:pt x="1680718" y="1488487"/>
                </a:cubicBezTo>
                <a:cubicBezTo>
                  <a:pt x="1680718" y="1488487"/>
                  <a:pt x="1680718" y="1488487"/>
                  <a:pt x="1982728" y="1225107"/>
                </a:cubicBezTo>
                <a:cubicBezTo>
                  <a:pt x="1982728" y="1225107"/>
                  <a:pt x="1982728" y="1225107"/>
                  <a:pt x="1657541" y="947533"/>
                </a:cubicBezTo>
                <a:cubicBezTo>
                  <a:pt x="1657541" y="947533"/>
                  <a:pt x="1657541" y="947533"/>
                  <a:pt x="1333056" y="1230627"/>
                </a:cubicBezTo>
                <a:cubicBezTo>
                  <a:pt x="1333056" y="1230627"/>
                  <a:pt x="1333056" y="1230627"/>
                  <a:pt x="1658244" y="1508201"/>
                </a:cubicBezTo>
                <a:cubicBezTo>
                  <a:pt x="1658244" y="1508201"/>
                  <a:pt x="1658244" y="1508201"/>
                  <a:pt x="1680017" y="1489275"/>
                </a:cubicBezTo>
                <a:cubicBezTo>
                  <a:pt x="1680017" y="1489275"/>
                  <a:pt x="1680017" y="1489275"/>
                  <a:pt x="1680017" y="1505835"/>
                </a:cubicBezTo>
                <a:cubicBezTo>
                  <a:pt x="1680017" y="1505835"/>
                  <a:pt x="1680017" y="1505835"/>
                  <a:pt x="1664565" y="1519240"/>
                </a:cubicBezTo>
                <a:cubicBezTo>
                  <a:pt x="1664565" y="1519240"/>
                  <a:pt x="1664565" y="1519240"/>
                  <a:pt x="1664565" y="1865419"/>
                </a:cubicBezTo>
                <a:cubicBezTo>
                  <a:pt x="1664565" y="1865419"/>
                  <a:pt x="1664565" y="1865419"/>
                  <a:pt x="1680017" y="1852014"/>
                </a:cubicBezTo>
                <a:cubicBezTo>
                  <a:pt x="1680017" y="1852014"/>
                  <a:pt x="1680017" y="1852014"/>
                  <a:pt x="1680017" y="1868573"/>
                </a:cubicBezTo>
                <a:cubicBezTo>
                  <a:pt x="1680017" y="1868573"/>
                  <a:pt x="1680017" y="1868573"/>
                  <a:pt x="1665970" y="1881190"/>
                </a:cubicBezTo>
                <a:cubicBezTo>
                  <a:pt x="1665970" y="1881190"/>
                  <a:pt x="1665970" y="1881190"/>
                  <a:pt x="1665970" y="2058617"/>
                </a:cubicBezTo>
                <a:cubicBezTo>
                  <a:pt x="1665970" y="2058617"/>
                  <a:pt x="1665970" y="2058617"/>
                  <a:pt x="1654030" y="2060194"/>
                </a:cubicBezTo>
                <a:cubicBezTo>
                  <a:pt x="1654030" y="2060194"/>
                  <a:pt x="1654030" y="2060194"/>
                  <a:pt x="1654030" y="1885922"/>
                </a:cubicBezTo>
                <a:cubicBezTo>
                  <a:pt x="1654030" y="1885922"/>
                  <a:pt x="1654030" y="1885922"/>
                  <a:pt x="1484061" y="2034172"/>
                </a:cubicBezTo>
                <a:cubicBezTo>
                  <a:pt x="1484061" y="2034172"/>
                  <a:pt x="1484061" y="2034172"/>
                  <a:pt x="1477038" y="2023920"/>
                </a:cubicBezTo>
                <a:cubicBezTo>
                  <a:pt x="1477038" y="2023920"/>
                  <a:pt x="1477038" y="2023920"/>
                  <a:pt x="1484061" y="2034960"/>
                </a:cubicBezTo>
                <a:cubicBezTo>
                  <a:pt x="1484061" y="2034960"/>
                  <a:pt x="1484061" y="2034960"/>
                  <a:pt x="1332355" y="2166650"/>
                </a:cubicBezTo>
                <a:cubicBezTo>
                  <a:pt x="1332355" y="2166650"/>
                  <a:pt x="1332355" y="2166650"/>
                  <a:pt x="1332355" y="2513617"/>
                </a:cubicBezTo>
                <a:cubicBezTo>
                  <a:pt x="1332355" y="2513617"/>
                  <a:pt x="1332355" y="2513617"/>
                  <a:pt x="1654030" y="2232889"/>
                </a:cubicBezTo>
                <a:cubicBezTo>
                  <a:pt x="1654030" y="2232889"/>
                  <a:pt x="1654030" y="2232889"/>
                  <a:pt x="1654030" y="2060983"/>
                </a:cubicBezTo>
                <a:cubicBezTo>
                  <a:pt x="1654030" y="2060983"/>
                  <a:pt x="1654030" y="2060983"/>
                  <a:pt x="1665970" y="2059405"/>
                </a:cubicBezTo>
                <a:cubicBezTo>
                  <a:pt x="1665970" y="2059405"/>
                  <a:pt x="1665970" y="2059405"/>
                  <a:pt x="1665970" y="2238409"/>
                </a:cubicBezTo>
                <a:cubicBezTo>
                  <a:pt x="1665970" y="2238409"/>
                  <a:pt x="1665970" y="2238409"/>
                  <a:pt x="1881590" y="2422144"/>
                </a:cubicBezTo>
                <a:cubicBezTo>
                  <a:pt x="1881590" y="2422144"/>
                  <a:pt x="1881590" y="2422144"/>
                  <a:pt x="1869650" y="2428452"/>
                </a:cubicBezTo>
                <a:cubicBezTo>
                  <a:pt x="1869650" y="2428452"/>
                  <a:pt x="1869650" y="2428452"/>
                  <a:pt x="1657541" y="2247872"/>
                </a:cubicBezTo>
                <a:cubicBezTo>
                  <a:pt x="1657541" y="2247872"/>
                  <a:pt x="1657541" y="2247872"/>
                  <a:pt x="1333056" y="2530177"/>
                </a:cubicBezTo>
                <a:cubicBezTo>
                  <a:pt x="1333056" y="2530177"/>
                  <a:pt x="1333056" y="2530177"/>
                  <a:pt x="1658244" y="2807751"/>
                </a:cubicBezTo>
                <a:cubicBezTo>
                  <a:pt x="1658244" y="2807751"/>
                  <a:pt x="1658244" y="2807751"/>
                  <a:pt x="1982728" y="2525446"/>
                </a:cubicBezTo>
                <a:cubicBezTo>
                  <a:pt x="1982728" y="2525446"/>
                  <a:pt x="1982728" y="2525446"/>
                  <a:pt x="1870353" y="2429241"/>
                </a:cubicBezTo>
                <a:cubicBezTo>
                  <a:pt x="1870353" y="2429241"/>
                  <a:pt x="1870353" y="2429241"/>
                  <a:pt x="1882293" y="2422933"/>
                </a:cubicBezTo>
                <a:cubicBezTo>
                  <a:pt x="1882293" y="2422933"/>
                  <a:pt x="1882293" y="2422933"/>
                  <a:pt x="1998180" y="2522291"/>
                </a:cubicBezTo>
                <a:cubicBezTo>
                  <a:pt x="1998180" y="2522291"/>
                  <a:pt x="1998180" y="2522291"/>
                  <a:pt x="1998180" y="2773054"/>
                </a:cubicBezTo>
                <a:cubicBezTo>
                  <a:pt x="1998180" y="2773054"/>
                  <a:pt x="1998180" y="2773054"/>
                  <a:pt x="1986942" y="2778574"/>
                </a:cubicBezTo>
                <a:cubicBezTo>
                  <a:pt x="1986942" y="2778574"/>
                  <a:pt x="1986942" y="2778574"/>
                  <a:pt x="1986942" y="2538851"/>
                </a:cubicBezTo>
                <a:cubicBezTo>
                  <a:pt x="1986942" y="2538851"/>
                  <a:pt x="1986942" y="2538851"/>
                  <a:pt x="1664565" y="2819579"/>
                </a:cubicBezTo>
                <a:cubicBezTo>
                  <a:pt x="1664565" y="2819579"/>
                  <a:pt x="1664565" y="2819579"/>
                  <a:pt x="1664565" y="3165758"/>
                </a:cubicBezTo>
                <a:cubicBezTo>
                  <a:pt x="1664565" y="3165758"/>
                  <a:pt x="1664565" y="3165758"/>
                  <a:pt x="1986942" y="2885030"/>
                </a:cubicBezTo>
                <a:cubicBezTo>
                  <a:pt x="1986942" y="2885030"/>
                  <a:pt x="1986942" y="2885030"/>
                  <a:pt x="1986942" y="2779363"/>
                </a:cubicBezTo>
                <a:cubicBezTo>
                  <a:pt x="1986942" y="2779363"/>
                  <a:pt x="1986942" y="2779363"/>
                  <a:pt x="1998180" y="2773843"/>
                </a:cubicBezTo>
                <a:cubicBezTo>
                  <a:pt x="1998180" y="2773843"/>
                  <a:pt x="1998180" y="2773843"/>
                  <a:pt x="1998180" y="2891339"/>
                </a:cubicBezTo>
                <a:cubicBezTo>
                  <a:pt x="1998180" y="2891339"/>
                  <a:pt x="1998180" y="2891339"/>
                  <a:pt x="1658946" y="3187049"/>
                </a:cubicBezTo>
                <a:cubicBezTo>
                  <a:pt x="1658946" y="3187049"/>
                  <a:pt x="1658946" y="3187049"/>
                  <a:pt x="1321116" y="2899224"/>
                </a:cubicBezTo>
                <a:cubicBezTo>
                  <a:pt x="1321116" y="2899224"/>
                  <a:pt x="1321116" y="2899224"/>
                  <a:pt x="1240347" y="2969406"/>
                </a:cubicBezTo>
                <a:cubicBezTo>
                  <a:pt x="1240347" y="2969406"/>
                  <a:pt x="1240347" y="2969406"/>
                  <a:pt x="997334" y="3180741"/>
                </a:cubicBezTo>
                <a:cubicBezTo>
                  <a:pt x="997334" y="3180741"/>
                  <a:pt x="997334" y="3180741"/>
                  <a:pt x="997334" y="3519034"/>
                </a:cubicBezTo>
                <a:cubicBezTo>
                  <a:pt x="997334" y="3519034"/>
                  <a:pt x="997334" y="3519034"/>
                  <a:pt x="985394" y="3519034"/>
                </a:cubicBezTo>
                <a:cubicBezTo>
                  <a:pt x="985394" y="3519034"/>
                  <a:pt x="985394" y="3519034"/>
                  <a:pt x="985394" y="3500109"/>
                </a:cubicBezTo>
                <a:cubicBezTo>
                  <a:pt x="985394" y="3500109"/>
                  <a:pt x="985394" y="3500109"/>
                  <a:pt x="985394" y="3186261"/>
                </a:cubicBezTo>
                <a:cubicBezTo>
                  <a:pt x="985394" y="3186261"/>
                  <a:pt x="985394" y="3186261"/>
                  <a:pt x="663017" y="3466989"/>
                </a:cubicBezTo>
                <a:cubicBezTo>
                  <a:pt x="663017" y="3466989"/>
                  <a:pt x="663017" y="3466989"/>
                  <a:pt x="663017" y="3495377"/>
                </a:cubicBezTo>
                <a:cubicBezTo>
                  <a:pt x="663017" y="3495377"/>
                  <a:pt x="663017" y="3495377"/>
                  <a:pt x="663017" y="3812379"/>
                </a:cubicBezTo>
                <a:cubicBezTo>
                  <a:pt x="663017" y="3812379"/>
                  <a:pt x="663017" y="3812379"/>
                  <a:pt x="985394" y="3532439"/>
                </a:cubicBezTo>
                <a:cubicBezTo>
                  <a:pt x="985394" y="3532439"/>
                  <a:pt x="985394" y="3532439"/>
                  <a:pt x="985394" y="3519822"/>
                </a:cubicBezTo>
                <a:cubicBezTo>
                  <a:pt x="985394" y="3519822"/>
                  <a:pt x="985394" y="3519822"/>
                  <a:pt x="997334" y="3519822"/>
                </a:cubicBezTo>
                <a:cubicBezTo>
                  <a:pt x="997334" y="3519822"/>
                  <a:pt x="997334" y="3519822"/>
                  <a:pt x="997334" y="3531651"/>
                </a:cubicBezTo>
                <a:cubicBezTo>
                  <a:pt x="997334" y="3531651"/>
                  <a:pt x="997334" y="3531651"/>
                  <a:pt x="1011381" y="3543479"/>
                </a:cubicBezTo>
                <a:cubicBezTo>
                  <a:pt x="1011381" y="3543479"/>
                  <a:pt x="1011381" y="3543479"/>
                  <a:pt x="1002251" y="3552154"/>
                </a:cubicBezTo>
                <a:cubicBezTo>
                  <a:pt x="1002251" y="3552154"/>
                  <a:pt x="1002251" y="3552154"/>
                  <a:pt x="1012084" y="3544268"/>
                </a:cubicBezTo>
                <a:cubicBezTo>
                  <a:pt x="1012084" y="3544268"/>
                  <a:pt x="1012084" y="3544268"/>
                  <a:pt x="1333759" y="3818688"/>
                </a:cubicBezTo>
                <a:cubicBezTo>
                  <a:pt x="1333759" y="3818688"/>
                  <a:pt x="1333759" y="3818688"/>
                  <a:pt x="1333759" y="3838402"/>
                </a:cubicBezTo>
                <a:cubicBezTo>
                  <a:pt x="1333759" y="3838402"/>
                  <a:pt x="1333759" y="3838402"/>
                  <a:pt x="1321819" y="3848653"/>
                </a:cubicBezTo>
                <a:cubicBezTo>
                  <a:pt x="1321819" y="3848653"/>
                  <a:pt x="1321819" y="3848653"/>
                  <a:pt x="1321819" y="3835248"/>
                </a:cubicBezTo>
                <a:cubicBezTo>
                  <a:pt x="1321819" y="3835248"/>
                  <a:pt x="1321819" y="3835248"/>
                  <a:pt x="999441" y="4115975"/>
                </a:cubicBezTo>
                <a:cubicBezTo>
                  <a:pt x="999441" y="4115975"/>
                  <a:pt x="999441" y="4115975"/>
                  <a:pt x="999441" y="4462154"/>
                </a:cubicBezTo>
                <a:cubicBezTo>
                  <a:pt x="999441" y="4462154"/>
                  <a:pt x="999441" y="4462154"/>
                  <a:pt x="1321819" y="4182215"/>
                </a:cubicBezTo>
                <a:cubicBezTo>
                  <a:pt x="1321819" y="4182215"/>
                  <a:pt x="1321819" y="4182215"/>
                  <a:pt x="1321819" y="3849441"/>
                </a:cubicBezTo>
                <a:cubicBezTo>
                  <a:pt x="1321819" y="3849441"/>
                  <a:pt x="1321819" y="3849441"/>
                  <a:pt x="1333759" y="3839190"/>
                </a:cubicBezTo>
                <a:cubicBezTo>
                  <a:pt x="1333759" y="3839190"/>
                  <a:pt x="1333759" y="3839190"/>
                  <a:pt x="1333759" y="4186946"/>
                </a:cubicBezTo>
                <a:cubicBezTo>
                  <a:pt x="1333759" y="4186946"/>
                  <a:pt x="1333759" y="4186946"/>
                  <a:pt x="1665970" y="4470828"/>
                </a:cubicBezTo>
                <a:cubicBezTo>
                  <a:pt x="1665970" y="4470828"/>
                  <a:pt x="1665970" y="4470828"/>
                  <a:pt x="1665970" y="4839875"/>
                </a:cubicBezTo>
                <a:cubicBezTo>
                  <a:pt x="1665970" y="4839875"/>
                  <a:pt x="1665970" y="4839875"/>
                  <a:pt x="1348509" y="5116661"/>
                </a:cubicBezTo>
                <a:cubicBezTo>
                  <a:pt x="1348509" y="5116661"/>
                  <a:pt x="1348509" y="5116661"/>
                  <a:pt x="1348509" y="5100101"/>
                </a:cubicBezTo>
                <a:cubicBezTo>
                  <a:pt x="1348509" y="5100101"/>
                  <a:pt x="1348509" y="5100101"/>
                  <a:pt x="1654030" y="4833567"/>
                </a:cubicBezTo>
                <a:cubicBezTo>
                  <a:pt x="1654030" y="4833567"/>
                  <a:pt x="1654030" y="4833567"/>
                  <a:pt x="1654030" y="4487388"/>
                </a:cubicBezTo>
                <a:cubicBezTo>
                  <a:pt x="1654030" y="4487388"/>
                  <a:pt x="1654030" y="4487388"/>
                  <a:pt x="1348509" y="4753134"/>
                </a:cubicBezTo>
                <a:cubicBezTo>
                  <a:pt x="1348509" y="4753134"/>
                  <a:pt x="1348509" y="4753134"/>
                  <a:pt x="1348509" y="4737362"/>
                </a:cubicBezTo>
                <a:cubicBezTo>
                  <a:pt x="1348509" y="4737362"/>
                  <a:pt x="1348509" y="4737362"/>
                  <a:pt x="1650518" y="4473983"/>
                </a:cubicBezTo>
                <a:cubicBezTo>
                  <a:pt x="1650518" y="4473983"/>
                  <a:pt x="1650518" y="4473983"/>
                  <a:pt x="1325331" y="4196409"/>
                </a:cubicBezTo>
                <a:cubicBezTo>
                  <a:pt x="1325331" y="4196409"/>
                  <a:pt x="1325331" y="4196409"/>
                  <a:pt x="1000847" y="4478714"/>
                </a:cubicBezTo>
                <a:cubicBezTo>
                  <a:pt x="1000847" y="4478714"/>
                  <a:pt x="1000847" y="4478714"/>
                  <a:pt x="1326033" y="4756288"/>
                </a:cubicBezTo>
                <a:cubicBezTo>
                  <a:pt x="1326033" y="4756288"/>
                  <a:pt x="1326033" y="4756288"/>
                  <a:pt x="1347806" y="4737362"/>
                </a:cubicBezTo>
                <a:cubicBezTo>
                  <a:pt x="1347806" y="4737362"/>
                  <a:pt x="1347806" y="4737362"/>
                  <a:pt x="1347806" y="4753922"/>
                </a:cubicBezTo>
                <a:cubicBezTo>
                  <a:pt x="1347806" y="4753922"/>
                  <a:pt x="1347806" y="4753922"/>
                  <a:pt x="1331652" y="4768116"/>
                </a:cubicBezTo>
                <a:cubicBezTo>
                  <a:pt x="1331652" y="4768116"/>
                  <a:pt x="1331652" y="4768116"/>
                  <a:pt x="1331652" y="5114295"/>
                </a:cubicBezTo>
                <a:cubicBezTo>
                  <a:pt x="1331652" y="5114295"/>
                  <a:pt x="1331652" y="5114295"/>
                  <a:pt x="1347806" y="5100101"/>
                </a:cubicBezTo>
                <a:cubicBezTo>
                  <a:pt x="1347806" y="5100101"/>
                  <a:pt x="1347806" y="5100101"/>
                  <a:pt x="1347806" y="5116661"/>
                </a:cubicBezTo>
                <a:cubicBezTo>
                  <a:pt x="1347806" y="5116661"/>
                  <a:pt x="1347806" y="5116661"/>
                  <a:pt x="1333759" y="5129278"/>
                </a:cubicBezTo>
                <a:cubicBezTo>
                  <a:pt x="1333759" y="5129278"/>
                  <a:pt x="1333759" y="5129278"/>
                  <a:pt x="1333759" y="5306704"/>
                </a:cubicBezTo>
                <a:cubicBezTo>
                  <a:pt x="1333759" y="5306704"/>
                  <a:pt x="1333759" y="5306704"/>
                  <a:pt x="1321819" y="5309070"/>
                </a:cubicBezTo>
                <a:cubicBezTo>
                  <a:pt x="1321819" y="5309070"/>
                  <a:pt x="1321819" y="5309070"/>
                  <a:pt x="1321819" y="5134798"/>
                </a:cubicBezTo>
                <a:cubicBezTo>
                  <a:pt x="1321819" y="5134798"/>
                  <a:pt x="1321819" y="5134798"/>
                  <a:pt x="1151851" y="5283047"/>
                </a:cubicBezTo>
                <a:cubicBezTo>
                  <a:pt x="1151851" y="5283047"/>
                  <a:pt x="1151851" y="5283047"/>
                  <a:pt x="1144827" y="5272008"/>
                </a:cubicBezTo>
                <a:cubicBezTo>
                  <a:pt x="1144827" y="5272008"/>
                  <a:pt x="1144827" y="5272008"/>
                  <a:pt x="1314093" y="5125335"/>
                </a:cubicBezTo>
                <a:cubicBezTo>
                  <a:pt x="1314093" y="5125335"/>
                  <a:pt x="1314093" y="5125335"/>
                  <a:pt x="988907" y="4847761"/>
                </a:cubicBezTo>
                <a:cubicBezTo>
                  <a:pt x="988907" y="4847761"/>
                  <a:pt x="988907" y="4847761"/>
                  <a:pt x="913053" y="4913212"/>
                </a:cubicBezTo>
                <a:cubicBezTo>
                  <a:pt x="913053" y="4913212"/>
                  <a:pt x="913053" y="4913212"/>
                  <a:pt x="668636" y="5126124"/>
                </a:cubicBezTo>
                <a:cubicBezTo>
                  <a:pt x="668636" y="5126124"/>
                  <a:pt x="668636" y="5126124"/>
                  <a:pt x="993823" y="5403697"/>
                </a:cubicBezTo>
                <a:cubicBezTo>
                  <a:pt x="993823" y="5403697"/>
                  <a:pt x="993823" y="5403697"/>
                  <a:pt x="1144827" y="5272796"/>
                </a:cubicBezTo>
                <a:cubicBezTo>
                  <a:pt x="1144827" y="5272796"/>
                  <a:pt x="1144827" y="5272796"/>
                  <a:pt x="1151149" y="5283047"/>
                </a:cubicBezTo>
                <a:cubicBezTo>
                  <a:pt x="1151149" y="5283047"/>
                  <a:pt x="1151149" y="5283047"/>
                  <a:pt x="999441" y="5415526"/>
                </a:cubicBezTo>
                <a:cubicBezTo>
                  <a:pt x="999441" y="5415526"/>
                  <a:pt x="999441" y="5415526"/>
                  <a:pt x="999441" y="5761705"/>
                </a:cubicBezTo>
                <a:cubicBezTo>
                  <a:pt x="999441" y="5761705"/>
                  <a:pt x="999441" y="5761705"/>
                  <a:pt x="1321819" y="5480976"/>
                </a:cubicBezTo>
                <a:cubicBezTo>
                  <a:pt x="1321819" y="5480976"/>
                  <a:pt x="1321819" y="5480976"/>
                  <a:pt x="1321819" y="5309858"/>
                </a:cubicBezTo>
                <a:cubicBezTo>
                  <a:pt x="1321819" y="5309858"/>
                  <a:pt x="1321819" y="5309858"/>
                  <a:pt x="1333759" y="5307493"/>
                </a:cubicBezTo>
                <a:cubicBezTo>
                  <a:pt x="1333759" y="5307493"/>
                  <a:pt x="1333759" y="5307493"/>
                  <a:pt x="1333759" y="5487285"/>
                </a:cubicBezTo>
                <a:cubicBezTo>
                  <a:pt x="1333759" y="5487285"/>
                  <a:pt x="1333759" y="5487285"/>
                  <a:pt x="1549380" y="5671020"/>
                </a:cubicBezTo>
                <a:cubicBezTo>
                  <a:pt x="1549380" y="5671020"/>
                  <a:pt x="1549380" y="5671020"/>
                  <a:pt x="1665970" y="5770379"/>
                </a:cubicBezTo>
                <a:cubicBezTo>
                  <a:pt x="1665970" y="5770379"/>
                  <a:pt x="1665970" y="5770379"/>
                  <a:pt x="1665970" y="6021141"/>
                </a:cubicBezTo>
                <a:cubicBezTo>
                  <a:pt x="1665970" y="6021141"/>
                  <a:pt x="1665970" y="6021141"/>
                  <a:pt x="1654030" y="6026661"/>
                </a:cubicBezTo>
                <a:cubicBezTo>
                  <a:pt x="1654030" y="6026661"/>
                  <a:pt x="1654030" y="6026661"/>
                  <a:pt x="1654030" y="5786939"/>
                </a:cubicBezTo>
                <a:cubicBezTo>
                  <a:pt x="1654030" y="5786939"/>
                  <a:pt x="1654030" y="5786939"/>
                  <a:pt x="1331652" y="6067667"/>
                </a:cubicBezTo>
                <a:cubicBezTo>
                  <a:pt x="1331652" y="6067667"/>
                  <a:pt x="1331652" y="6067667"/>
                  <a:pt x="1331652" y="6413845"/>
                </a:cubicBezTo>
                <a:cubicBezTo>
                  <a:pt x="1331652" y="6413845"/>
                  <a:pt x="1331652" y="6413845"/>
                  <a:pt x="1654030" y="6133906"/>
                </a:cubicBezTo>
                <a:cubicBezTo>
                  <a:pt x="1654030" y="6133906"/>
                  <a:pt x="1654030" y="6133906"/>
                  <a:pt x="1654030" y="6027450"/>
                </a:cubicBezTo>
                <a:cubicBezTo>
                  <a:pt x="1654030" y="6027450"/>
                  <a:pt x="1654030" y="6027450"/>
                  <a:pt x="1665970" y="6021930"/>
                </a:cubicBezTo>
                <a:cubicBezTo>
                  <a:pt x="1665970" y="6021930"/>
                  <a:pt x="1665970" y="6021930"/>
                  <a:pt x="1665970" y="6140214"/>
                </a:cubicBezTo>
                <a:cubicBezTo>
                  <a:pt x="1665970" y="6140214"/>
                  <a:pt x="1665970" y="6140214"/>
                  <a:pt x="1326033" y="6435925"/>
                </a:cubicBezTo>
                <a:cubicBezTo>
                  <a:pt x="1326033" y="6435925"/>
                  <a:pt x="1326033" y="6435925"/>
                  <a:pt x="988907" y="6147311"/>
                </a:cubicBezTo>
                <a:cubicBezTo>
                  <a:pt x="988907" y="6147311"/>
                  <a:pt x="988907" y="6147311"/>
                  <a:pt x="908136" y="6217493"/>
                </a:cubicBezTo>
                <a:cubicBezTo>
                  <a:pt x="908136" y="6217493"/>
                  <a:pt x="908136" y="6217493"/>
                  <a:pt x="901815" y="6206454"/>
                </a:cubicBezTo>
                <a:cubicBezTo>
                  <a:pt x="901815" y="6206454"/>
                  <a:pt x="901815" y="6206454"/>
                  <a:pt x="907434" y="6218282"/>
                </a:cubicBezTo>
                <a:cubicBezTo>
                  <a:pt x="907434" y="6218282"/>
                  <a:pt x="907434" y="6218282"/>
                  <a:pt x="665124" y="6429617"/>
                </a:cubicBezTo>
                <a:cubicBezTo>
                  <a:pt x="665124" y="6429617"/>
                  <a:pt x="665124" y="6429617"/>
                  <a:pt x="665124" y="6784470"/>
                </a:cubicBezTo>
                <a:cubicBezTo>
                  <a:pt x="665124" y="6784470"/>
                  <a:pt x="665124" y="6784470"/>
                  <a:pt x="722014" y="6833040"/>
                </a:cubicBezTo>
                <a:lnTo>
                  <a:pt x="751249" y="6858000"/>
                </a:lnTo>
                <a:lnTo>
                  <a:pt x="5305156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-35541" y="-27742"/>
            <a:ext cx="12125939" cy="2408374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3855"/>
            <a:ext cx="11765693" cy="2356998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9" y="739395"/>
            <a:ext cx="4053600" cy="179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8" y="741231"/>
            <a:ext cx="4029633" cy="17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9" y="739395"/>
            <a:ext cx="4053600" cy="179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07/05/2024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07/05/2024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5" r:id="rId36"/>
    <p:sldLayoutId id="2147483694" r:id="rId37"/>
    <p:sldLayoutId id="2147483668" r:id="rId3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5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6.emf"/><Relationship Id="rId10" Type="http://schemas.openxmlformats.org/officeDocument/2006/relationships/image" Target="../media/image47.png"/><Relationship Id="rId4" Type="http://schemas.openxmlformats.org/officeDocument/2006/relationships/customXml" Target="../ink/ink1.xml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80.png"/><Relationship Id="rId7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9.gif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9.gif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11" Type="http://schemas.openxmlformats.org/officeDocument/2006/relationships/image" Target="../media/image47.png"/><Relationship Id="rId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50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5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57.png"/><Relationship Id="rId3" Type="http://schemas.openxmlformats.org/officeDocument/2006/relationships/image" Target="../media/image60.png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11" Type="http://schemas.microsoft.com/office/2007/relationships/diagramDrawing" Target="../diagrams/drawing1.xml"/><Relationship Id="rId5" Type="http://schemas.openxmlformats.org/officeDocument/2006/relationships/image" Target="../media/image56.png"/><Relationship Id="rId15" Type="http://schemas.openxmlformats.org/officeDocument/2006/relationships/image" Target="../media/image58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62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gif"/><Relationship Id="rId5" Type="http://schemas.openxmlformats.org/officeDocument/2006/relationships/image" Target="../media/image69.gif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gif"/><Relationship Id="rId3" Type="http://schemas.openxmlformats.org/officeDocument/2006/relationships/image" Target="../media/image69.gif"/><Relationship Id="rId7" Type="http://schemas.openxmlformats.org/officeDocument/2006/relationships/image" Target="../media/image7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4.gif"/><Relationship Id="rId4" Type="http://schemas.openxmlformats.org/officeDocument/2006/relationships/image" Target="../media/image72.gif"/><Relationship Id="rId9" Type="http://schemas.openxmlformats.org/officeDocument/2006/relationships/image" Target="../media/image71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gif"/><Relationship Id="rId3" Type="http://schemas.openxmlformats.org/officeDocument/2006/relationships/image" Target="../media/image69.gif"/><Relationship Id="rId7" Type="http://schemas.openxmlformats.org/officeDocument/2006/relationships/image" Target="../media/image70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4.gif"/><Relationship Id="rId4" Type="http://schemas.openxmlformats.org/officeDocument/2006/relationships/image" Target="../media/image72.gif"/><Relationship Id="rId9" Type="http://schemas.openxmlformats.org/officeDocument/2006/relationships/image" Target="../media/image7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5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4.PNG"/><Relationship Id="rId4" Type="http://schemas.openxmlformats.org/officeDocument/2006/relationships/image" Target="../media/image81.PNG"/><Relationship Id="rId9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image" Target="../media/image85.png"/><Relationship Id="rId12" Type="http://schemas.openxmlformats.org/officeDocument/2006/relationships/image" Target="NULL"/><Relationship Id="rId17" Type="http://schemas.openxmlformats.org/officeDocument/2006/relationships/image" Target="NULL"/><Relationship Id="rId2" Type="http://schemas.openxmlformats.org/officeDocument/2006/relationships/notesSlide" Target="../notesSlides/notesSlide21.xml"/><Relationship Id="rId16" Type="http://schemas.openxmlformats.org/officeDocument/2006/relationships/image" Target="NULL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13.xml"/><Relationship Id="rId11" Type="http://schemas.openxmlformats.org/officeDocument/2006/relationships/image" Target="NULL"/><Relationship Id="rId15" Type="http://schemas.openxmlformats.org/officeDocument/2006/relationships/image" Target="NULL"/><Relationship Id="rId19" Type="http://schemas.openxmlformats.org/officeDocument/2006/relationships/image" Target="../media/image86.jpg"/><Relationship Id="rId1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270.png"/><Relationship Id="rId4" Type="http://schemas.openxmlformats.org/officeDocument/2006/relationships/image" Target="../media/image23.png"/><Relationship Id="rId9" Type="http://schemas.openxmlformats.org/officeDocument/2006/relationships/image" Target="../media/image2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23376" t="24617"/>
          <a:stretch/>
        </p:blipFill>
        <p:spPr>
          <a:xfrm rot="5400000">
            <a:off x="9253878" y="3919878"/>
            <a:ext cx="3277008" cy="25992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659320" y="779907"/>
            <a:ext cx="5742937" cy="1587501"/>
          </a:xfrm>
        </p:spPr>
        <p:txBody>
          <a:bodyPr>
            <a:noAutofit/>
          </a:bodyPr>
          <a:lstStyle/>
          <a:p>
            <a:r>
              <a:rPr lang="fr-FR" sz="3200" dirty="0"/>
              <a:t>Simulation of grain </a:t>
            </a:r>
            <a:r>
              <a:rPr lang="fr-FR" sz="3200" dirty="0" err="1"/>
              <a:t>morphology</a:t>
            </a:r>
            <a:r>
              <a:rPr lang="fr-FR" sz="3200" dirty="0"/>
              <a:t> </a:t>
            </a:r>
            <a:r>
              <a:rPr lang="fr-FR" sz="3200" dirty="0" err="1"/>
              <a:t>evolution</a:t>
            </a:r>
            <a:r>
              <a:rPr lang="fr-FR" sz="3200" dirty="0"/>
              <a:t> </a:t>
            </a:r>
            <a:r>
              <a:rPr lang="fr-FR" sz="3200" dirty="0" err="1"/>
              <a:t>during</a:t>
            </a:r>
            <a:r>
              <a:rPr lang="fr-FR" sz="3200" dirty="0"/>
              <a:t> </a:t>
            </a:r>
            <a:r>
              <a:rPr lang="fr-FR" sz="3200" dirty="0" err="1"/>
              <a:t>sintering</a:t>
            </a:r>
            <a:endParaRPr lang="fr-FR" sz="3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8AD950-E5C2-4E80-8981-9A779894E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318" y="2990618"/>
            <a:ext cx="7846105" cy="1655762"/>
          </a:xfrm>
        </p:spPr>
        <p:txBody>
          <a:bodyPr>
            <a:normAutofit fontScale="92500" lnSpcReduction="10000"/>
          </a:bodyPr>
          <a:lstStyle/>
          <a:p>
            <a:r>
              <a:rPr lang="fr-FR" i="1" dirty="0"/>
              <a:t>Evan Pereira (2</a:t>
            </a:r>
            <a:r>
              <a:rPr lang="fr-FR" i="1" baseline="30000" dirty="0"/>
              <a:t>nd</a:t>
            </a:r>
            <a:r>
              <a:rPr lang="fr-FR" i="1" dirty="0"/>
              <a:t> </a:t>
            </a:r>
            <a:r>
              <a:rPr lang="fr-FR" i="1" dirty="0" err="1"/>
              <a:t>year</a:t>
            </a:r>
            <a:r>
              <a:rPr lang="fr-FR" i="1" dirty="0"/>
              <a:t> </a:t>
            </a:r>
            <a:r>
              <a:rPr lang="fr-FR" i="1" dirty="0" err="1"/>
              <a:t>Ph.D</a:t>
            </a:r>
            <a:r>
              <a:rPr lang="fr-FR" i="1" dirty="0"/>
              <a:t>) </a:t>
            </a:r>
          </a:p>
          <a:p>
            <a:endParaRPr lang="fr-FR" sz="100" i="1" dirty="0"/>
          </a:p>
          <a:p>
            <a:r>
              <a:rPr lang="fr-FR" sz="1600" dirty="0"/>
              <a:t>Jacques Léchelle, Adrien </a:t>
            </a:r>
            <a:r>
              <a:rPr lang="fr-FR" sz="1600" dirty="0" err="1"/>
              <a:t>Socié</a:t>
            </a:r>
            <a:r>
              <a:rPr lang="fr-FR" sz="1600" dirty="0"/>
              <a:t>, Luca Messina – CEA Cadarache IRESNE</a:t>
            </a:r>
          </a:p>
          <a:p>
            <a:r>
              <a:rPr lang="fr-FR" sz="1600" dirty="0"/>
              <a:t>François Valdivieso, Julien Bruchon – Ecole des Mines Saint-Etienne</a:t>
            </a:r>
          </a:p>
          <a:p>
            <a:r>
              <a:rPr lang="fr-FR" sz="1600" dirty="0"/>
              <a:t>Gaelle </a:t>
            </a:r>
            <a:r>
              <a:rPr lang="fr-FR" sz="1600" dirty="0" err="1"/>
              <a:t>Raveu</a:t>
            </a:r>
            <a:r>
              <a:rPr lang="fr-FR" sz="1600" dirty="0"/>
              <a:t>, Maelys </a:t>
            </a:r>
            <a:r>
              <a:rPr lang="fr-FR" sz="1600" dirty="0" err="1"/>
              <a:t>Gauthé</a:t>
            </a:r>
            <a:r>
              <a:rPr lang="fr-FR" sz="1600" dirty="0"/>
              <a:t> – Framatome</a:t>
            </a:r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C3C64AEF-A85C-4E10-9596-60249992DE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8" r="19788"/>
          <a:stretch>
            <a:fillRect/>
          </a:stretch>
        </p:blipFill>
        <p:spPr>
          <a:xfrm>
            <a:off x="6788391" y="0"/>
            <a:ext cx="6756400" cy="6858000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26BBA3-DDEB-4CFA-A67F-79B6717FFC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1237B58D-9A96-1DE6-DF53-DC32490889DF}"/>
              </a:ext>
            </a:extLst>
          </p:cNvPr>
          <p:cNvSpPr txBox="1">
            <a:spLocks/>
          </p:cNvSpPr>
          <p:nvPr/>
        </p:nvSpPr>
        <p:spPr>
          <a:xfrm>
            <a:off x="1942059" y="1538908"/>
            <a:ext cx="10252153" cy="430860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GB" dirty="0">
              <a:latin typeface="Century Gothic" panose="020B0502020202020204" pitchFamily="34" charset="0"/>
              <a:cs typeface="Poppins" panose="00000500000000000000" pitchFamily="2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Poppins" panose="00000500000000000000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FF84B43-A1D9-404D-9B67-22FC06873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382" y="5164439"/>
            <a:ext cx="3593601" cy="5615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9CFE32E-484A-A07B-3594-949CD6068B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874" y="4978720"/>
            <a:ext cx="3300887" cy="120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99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4948B716-2163-46A6-94CE-0B72E62BE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108672"/>
            <a:ext cx="9269800" cy="5435292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Initial time : </a:t>
            </a:r>
            <a:endParaRPr lang="fr-FR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</a:t>
            </a:r>
            <a:r>
              <a:rPr lang="en-US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emperature : 800–900 degrees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Chromium : already solubilized in some grains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Reduction to UO₂ at low temperature completed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Generation of an initial microstructure using a set of spheres</a:t>
            </a:r>
          </a:p>
          <a:p>
            <a:pPr lvl="1" indent="0">
              <a:buNone/>
            </a:pPr>
            <a:endParaRPr lang="fr-FR" dirty="0"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US" sz="1800" dirty="0">
                <a:solidFill>
                  <a:srgbClr val="000000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Overall evolution in the RVE :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O/M and temperature evolve uniformly across the domain 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Effect</a:t>
            </a:r>
            <a:r>
              <a:rPr lang="fr-FR" dirty="0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of the dopant, modification of </a:t>
            </a:r>
            <a:r>
              <a:rPr lang="fr-FR" dirty="0" err="1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some</a:t>
            </a:r>
            <a:r>
              <a:rPr lang="fr-FR" dirty="0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/</a:t>
            </a:r>
            <a:r>
              <a:rPr lang="fr-FR" dirty="0" err="1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every</a:t>
            </a:r>
            <a:r>
              <a:rPr lang="fr-FR" dirty="0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diffusion coefficients</a:t>
            </a:r>
            <a:endParaRPr lang="fr-FR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lvl="1" indent="0">
              <a:buNone/>
            </a:pPr>
            <a:endParaRPr lang="fr-FR" dirty="0"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r>
              <a:rPr lang="fr-FR" sz="18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Consi</a:t>
            </a:r>
            <a:r>
              <a:rPr lang="fr-FR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derations</a:t>
            </a:r>
            <a:r>
              <a:rPr lang="fr-FR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about the </a:t>
            </a:r>
            <a:r>
              <a:rPr lang="fr-FR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s</a:t>
            </a:r>
            <a:r>
              <a:rPr lang="fr-FR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tudy</a:t>
            </a:r>
            <a:r>
              <a:rPr lang="fr-FR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fr-FR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domain</a:t>
            </a:r>
            <a:r>
              <a:rPr lang="fr-FR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(RVE) :</a:t>
            </a:r>
            <a:endParaRPr lang="fr-FR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Aimed to solve several thousand of </a:t>
            </a:r>
            <a:r>
              <a:rPr lang="en-US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</a:t>
            </a:r>
            <a:r>
              <a:rPr lang="en-US" sz="18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egrees of Freedom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Evolving boundary conditions due to shrinkage</a:t>
            </a:r>
          </a:p>
          <a:p>
            <a:pPr lvl="1" indent="0">
              <a:buNone/>
            </a:pPr>
            <a:endParaRPr lang="fr-FR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827088" lvl="2" indent="-285750">
              <a:buFont typeface="Arial" panose="020B0604020202020204" pitchFamily="34" charset="0"/>
              <a:buChar char="•"/>
            </a:pPr>
            <a:endParaRPr lang="fr-FR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34E4C35-16F3-4080-898F-526A0FCC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Hypothesis</a:t>
            </a:r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8D80E79-1734-4158-A47A-A3E45FB128C5}"/>
              </a:ext>
            </a:extLst>
          </p:cNvPr>
          <p:cNvGrpSpPr/>
          <p:nvPr/>
        </p:nvGrpSpPr>
        <p:grpSpPr>
          <a:xfrm>
            <a:off x="7757410" y="4875271"/>
            <a:ext cx="2175930" cy="1649707"/>
            <a:chOff x="6084168" y="3717032"/>
            <a:chExt cx="2279450" cy="1728192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6BDDB1E-DDC6-4A79-9A24-6BF6EEC62A43}"/>
                </a:ext>
              </a:extLst>
            </p:cNvPr>
            <p:cNvGrpSpPr/>
            <p:nvPr/>
          </p:nvGrpSpPr>
          <p:grpSpPr>
            <a:xfrm>
              <a:off x="6588224" y="3717032"/>
              <a:ext cx="1775394" cy="1728192"/>
              <a:chOff x="6732000" y="3717032"/>
              <a:chExt cx="1597464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1ED0E60-342E-4B52-BAFF-BBCF3A2D149B}"/>
                  </a:ext>
                </a:extLst>
              </p:cNvPr>
              <p:cNvSpPr/>
              <p:nvPr/>
            </p:nvSpPr>
            <p:spPr>
              <a:xfrm>
                <a:off x="6732000" y="3717032"/>
                <a:ext cx="1584176" cy="1440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0B374C8-1D19-477A-82F5-93111263B0E6}"/>
                  </a:ext>
                </a:extLst>
              </p:cNvPr>
              <p:cNvSpPr/>
              <p:nvPr/>
            </p:nvSpPr>
            <p:spPr>
              <a:xfrm>
                <a:off x="7092280" y="4005064"/>
                <a:ext cx="900000" cy="90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" name="Connecteur droit avec flèche 16">
                <a:extLst>
                  <a:ext uri="{FF2B5EF4-FFF2-40B4-BE49-F238E27FC236}">
                    <a16:creationId xmlns:a16="http://schemas.microsoft.com/office/drawing/2014/main" id="{152F8263-E4A9-4D3C-B3E6-01A44A21A52C}"/>
                  </a:ext>
                </a:extLst>
              </p:cNvPr>
              <p:cNvCxnSpPr/>
              <p:nvPr/>
            </p:nvCxnSpPr>
            <p:spPr>
              <a:xfrm>
                <a:off x="6732240" y="3717032"/>
                <a:ext cx="360040" cy="28803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avec flèche 17">
                <a:extLst>
                  <a:ext uri="{FF2B5EF4-FFF2-40B4-BE49-F238E27FC236}">
                    <a16:creationId xmlns:a16="http://schemas.microsoft.com/office/drawing/2014/main" id="{B67F073F-AD88-4AFA-A1F7-2C833C60A7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32000" y="4896000"/>
                <a:ext cx="348550" cy="25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avec flèche 18">
                <a:extLst>
                  <a:ext uri="{FF2B5EF4-FFF2-40B4-BE49-F238E27FC236}">
                    <a16:creationId xmlns:a16="http://schemas.microsoft.com/office/drawing/2014/main" id="{1A0C8D9E-8383-415C-962F-2785CCB6F1D5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 flipV="1">
                <a:off x="7992000" y="4896000"/>
                <a:ext cx="315000" cy="25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avec flèche 19">
                <a:extLst>
                  <a:ext uri="{FF2B5EF4-FFF2-40B4-BE49-F238E27FC236}">
                    <a16:creationId xmlns:a16="http://schemas.microsoft.com/office/drawing/2014/main" id="{C26AB675-3455-43C5-999F-818363082A23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7992001" y="3717032"/>
                <a:ext cx="337463" cy="26997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10BC807E-504A-4C43-9381-58A50D8FC2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92280" y="40050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24562451-2C50-427C-8ECA-B4E72B8EEB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36296" y="40050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FC26D706-413A-462E-8F9E-58B108F9D4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80312" y="40050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EB234292-FA94-4360-BADB-363ECBF1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24328" y="40050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D1CAC52B-2F40-4486-AB73-CE4C1351F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8344" y="40050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FBC7449E-5526-4C99-B76A-361212986B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92280" y="4149080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658235F6-E3FA-4110-B4DC-0D43E5F354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44680" y="41574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0E2FAB56-3023-4478-A367-36EE829631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92280" y="4293096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CC01C5C0-EA29-41BD-A3C9-1AA0CC87A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36296" y="4293096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5C1C8779-EAAF-48EF-96E6-8F9288B23A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80312" y="4149080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EA248D26-D3CE-4E9D-9009-F3FA5737A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24328" y="4149080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63C6C264-8C28-4378-A4DC-AD6A296F28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8344" y="4149080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9F55FFD1-EBF0-4306-B7A6-797C706631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79914" y="4294441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5C6FD588-1CFD-4D8F-8E7B-1018906CA1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92280" y="4437112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4D1EAFE1-0552-4D4A-BCDA-6758CC6E5F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36296" y="4437112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31E52877-5327-4791-8C94-BDF07C2D2E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80312" y="4437112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D40CBAFA-CA4F-42C6-A8F9-9ADAB223DF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24328" y="4293096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7E6A2ED3-1522-482B-85EF-E1BA59B781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8344" y="4293096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72A83073-12DA-4E94-B4F7-11F6438352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24328" y="4437112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08135B7F-5AE7-4512-920D-DDC85CC971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8344" y="4437112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572F96BF-BBE9-4500-8669-B26ED08828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92280" y="4581128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D6DEFA61-AF7D-4679-A9FB-FD850B1FEE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92280" y="472514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881A1342-1AAD-46CE-B0D7-6F33588B94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360" y="400506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7958AC7D-E292-4AE6-A603-77C59D8FD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36296" y="4581128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CB75E7BC-2967-465F-9589-FF37E764DB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80312" y="4581128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B2228A2B-ABC8-4CB9-94A9-197A0D78C6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24328" y="4581128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02FEEEEF-85B5-4BD3-ABC2-0D4CE81788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8344" y="4581128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5D44A5FF-35A2-4829-AD10-57A57DD9BE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36296" y="472514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710F001C-F0B3-4222-8EE4-42F28AE27C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80312" y="472514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B0110CDB-44CB-4A2D-8161-3C072BD43E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24328" y="472514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EAF1DFBD-9C28-4016-B2EF-398115D654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8344" y="472514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Ellipse 51">
                <a:extLst>
                  <a:ext uri="{FF2B5EF4-FFF2-40B4-BE49-F238E27FC236}">
                    <a16:creationId xmlns:a16="http://schemas.microsoft.com/office/drawing/2014/main" id="{49240F47-1384-4787-BF81-24A24BE5B3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360" y="4149080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Ellipse 52">
                <a:extLst>
                  <a:ext uri="{FF2B5EF4-FFF2-40B4-BE49-F238E27FC236}">
                    <a16:creationId xmlns:a16="http://schemas.microsoft.com/office/drawing/2014/main" id="{55DDA3EC-7359-458F-A33A-3C6EE5F10C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360" y="4293096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5D15EBD9-2CCA-480E-ABC5-B76F55F260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360" y="4437112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id="{25E222DA-862D-4BCD-B6E3-0EF68E6CD1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360" y="4581128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91420C96-A419-4430-A019-5D7EBC6771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360" y="4725144"/>
                <a:ext cx="180020" cy="18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183834B-9556-4FCE-B277-CDD18950CBF7}"/>
                </a:ext>
              </a:extLst>
            </p:cNvPr>
            <p:cNvSpPr txBox="1"/>
            <p:nvPr/>
          </p:nvSpPr>
          <p:spPr>
            <a:xfrm>
              <a:off x="6084168" y="4437112"/>
              <a:ext cx="3566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/>
                <a:t>L</a:t>
              </a:r>
            </a:p>
          </p:txBody>
        </p: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3FD0BF84-418D-41FF-9F05-C2BBA449F627}"/>
                </a:ext>
              </a:extLst>
            </p:cNvPr>
            <p:cNvCxnSpPr/>
            <p:nvPr/>
          </p:nvCxnSpPr>
          <p:spPr>
            <a:xfrm>
              <a:off x="6444208" y="3717032"/>
              <a:ext cx="0" cy="1728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2BA39B65-069F-4FBD-A1ED-CD7705ADDF72}"/>
                </a:ext>
              </a:extLst>
            </p:cNvPr>
            <p:cNvCxnSpPr/>
            <p:nvPr/>
          </p:nvCxnSpPr>
          <p:spPr>
            <a:xfrm>
              <a:off x="6876256" y="4149080"/>
              <a:ext cx="0" cy="936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00FD8AA-0E49-469D-8950-36CB02927FCD}"/>
                </a:ext>
              </a:extLst>
            </p:cNvPr>
            <p:cNvSpPr txBox="1"/>
            <p:nvPr/>
          </p:nvSpPr>
          <p:spPr>
            <a:xfrm>
              <a:off x="6434901" y="4425120"/>
              <a:ext cx="616810" cy="386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/>
                <a:t>L</a:t>
              </a:r>
              <a:r>
                <a:rPr lang="fr-FR" dirty="0"/>
                <a:t>’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B536C5CC-CE0E-45AF-9F12-ECF52AD81549}"/>
              </a:ext>
            </a:extLst>
          </p:cNvPr>
          <p:cNvGrpSpPr/>
          <p:nvPr/>
        </p:nvGrpSpPr>
        <p:grpSpPr>
          <a:xfrm>
            <a:off x="8502453" y="7068551"/>
            <a:ext cx="3650663" cy="2243294"/>
            <a:chOff x="6105405" y="1658672"/>
            <a:chExt cx="3650663" cy="2243294"/>
          </a:xfrm>
        </p:grpSpPr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38CD6CB2-3CA0-4DFA-A32C-E67EEA6B07C0}"/>
                </a:ext>
              </a:extLst>
            </p:cNvPr>
            <p:cNvGrpSpPr/>
            <p:nvPr/>
          </p:nvGrpSpPr>
          <p:grpSpPr>
            <a:xfrm>
              <a:off x="6105405" y="1891716"/>
              <a:ext cx="3623948" cy="2010250"/>
              <a:chOff x="1775308" y="4753538"/>
              <a:chExt cx="3726311" cy="2067031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103AC532-8B19-42B8-8A1A-CE9B1D0695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69" r="60979" b="1662"/>
              <a:stretch/>
            </p:blipFill>
            <p:spPr>
              <a:xfrm>
                <a:off x="1775308" y="4753538"/>
                <a:ext cx="3485438" cy="2067031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E74D399F-44D6-4A5C-BE9B-5B9D8EB494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782" t="59928" r="29448" b="19934"/>
              <a:stretch/>
            </p:blipFill>
            <p:spPr>
              <a:xfrm>
                <a:off x="4887060" y="5446667"/>
                <a:ext cx="587256" cy="490361"/>
              </a:xfrm>
              <a:prstGeom prst="rect">
                <a:avLst/>
              </a:prstGeom>
            </p:spPr>
          </p:pic>
          <p:pic>
            <p:nvPicPr>
              <p:cNvPr id="65" name="Image 64">
                <a:extLst>
                  <a:ext uri="{FF2B5EF4-FFF2-40B4-BE49-F238E27FC236}">
                    <a16:creationId xmlns:a16="http://schemas.microsoft.com/office/drawing/2014/main" id="{DBB75369-1195-415E-AB6E-07E0335C0C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196" t="74933" r="55419" b="12342"/>
              <a:stretch/>
            </p:blipFill>
            <p:spPr>
              <a:xfrm>
                <a:off x="4947599" y="6009859"/>
                <a:ext cx="466177" cy="400518"/>
              </a:xfrm>
              <a:prstGeom prst="rect">
                <a:avLst/>
              </a:prstGeom>
            </p:spPr>
          </p:pic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833041ED-EC6B-42E6-A54F-F4803EA062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13" t="29587" r="15674" b="51588"/>
              <a:stretch/>
            </p:blipFill>
            <p:spPr>
              <a:xfrm>
                <a:off x="5031983" y="5000930"/>
                <a:ext cx="469636" cy="458379"/>
              </a:xfrm>
              <a:prstGeom prst="rect">
                <a:avLst/>
              </a:prstGeom>
            </p:spPr>
          </p:pic>
        </p:grpSp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1656ADF7-D001-4EF5-958E-647A92ED0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11" t="29587" r="23278" b="51588"/>
            <a:stretch/>
          </p:blipFill>
          <p:spPr>
            <a:xfrm>
              <a:off x="9175790" y="1658672"/>
              <a:ext cx="580278" cy="445788"/>
            </a:xfrm>
            <a:prstGeom prst="rect">
              <a:avLst/>
            </a:prstGeom>
          </p:spPr>
        </p:pic>
      </p:grpSp>
      <p:pic>
        <p:nvPicPr>
          <p:cNvPr id="68" name="Image 67">
            <a:extLst>
              <a:ext uri="{FF2B5EF4-FFF2-40B4-BE49-F238E27FC236}">
                <a16:creationId xmlns:a16="http://schemas.microsoft.com/office/drawing/2014/main" id="{6EC43C3D-BFC1-46A5-BDCC-26E06CAFD5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4" t="12740" r="15001" b="13416"/>
          <a:stretch/>
        </p:blipFill>
        <p:spPr>
          <a:xfrm>
            <a:off x="8193147" y="211116"/>
            <a:ext cx="2004152" cy="1610394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EFD0185D-51BA-4682-B909-DBB2FCBF6F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4" t="9181" r="27176" b="2182"/>
          <a:stretch/>
        </p:blipFill>
        <p:spPr>
          <a:xfrm>
            <a:off x="9800053" y="2311900"/>
            <a:ext cx="2062924" cy="2019798"/>
          </a:xfrm>
          <a:prstGeom prst="rect">
            <a:avLst/>
          </a:prstGeom>
        </p:spPr>
      </p:pic>
      <p:sp>
        <p:nvSpPr>
          <p:cNvPr id="75" name="ZoneTexte 74">
            <a:extLst>
              <a:ext uri="{FF2B5EF4-FFF2-40B4-BE49-F238E27FC236}">
                <a16:creationId xmlns:a16="http://schemas.microsoft.com/office/drawing/2014/main" id="{4A313E34-76E3-43F9-A767-D3E0DFC0BF60}"/>
              </a:ext>
            </a:extLst>
          </p:cNvPr>
          <p:cNvSpPr txBox="1"/>
          <p:nvPr/>
        </p:nvSpPr>
        <p:spPr>
          <a:xfrm>
            <a:off x="8439526" y="1866395"/>
            <a:ext cx="3601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Merope: A microstructure generator for simulation of heterogeneous materials, M. </a:t>
            </a:r>
            <a:r>
              <a:rPr lang="en-US" sz="1200" dirty="0" err="1"/>
              <a:t>Josien</a:t>
            </a:r>
            <a:r>
              <a:rPr lang="en-US" sz="1200" dirty="0"/>
              <a:t>, 2024</a:t>
            </a:r>
            <a:endParaRPr lang="fr-FR" sz="1200" dirty="0"/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2B792532-1175-4F9C-8A12-1723A8B524C4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67" name="Espace réservé du numéro de diapositive 5">
            <a:extLst>
              <a:ext uri="{FF2B5EF4-FFF2-40B4-BE49-F238E27FC236}">
                <a16:creationId xmlns:a16="http://schemas.microsoft.com/office/drawing/2014/main" id="{7A37B426-0804-4341-81E0-6505E4D6D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>
                <a:latin typeface="Poppins" panose="00000500000000000000" pitchFamily="2" charset="0"/>
                <a:cs typeface="Poppins" panose="00000500000000000000" pitchFamily="2" charset="0"/>
              </a:rPr>
              <a:pPr/>
              <a:t>10</a:t>
            </a:fld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25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B27075-CFB7-43C5-9E76-E333406D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630525"/>
          </a:xfrm>
        </p:spPr>
        <p:txBody>
          <a:bodyPr>
            <a:normAutofit/>
          </a:bodyPr>
          <a:lstStyle/>
          <a:p>
            <a:r>
              <a:rPr lang="fr-FR" dirty="0"/>
              <a:t>Multi-</a:t>
            </a:r>
            <a:r>
              <a:rPr lang="fr-FR" dirty="0" err="1"/>
              <a:t>physics</a:t>
            </a:r>
            <a:r>
              <a:rPr lang="fr-FR" dirty="0"/>
              <a:t> </a:t>
            </a:r>
            <a:r>
              <a:rPr lang="fr-FR" dirty="0" err="1"/>
              <a:t>problem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Espace réservé du contenu 14">
                <a:extLst>
                  <a:ext uri="{FF2B5EF4-FFF2-40B4-BE49-F238E27FC236}">
                    <a16:creationId xmlns:a16="http://schemas.microsoft.com/office/drawing/2014/main" id="{31255B2D-6A35-4920-BD10-63379587AB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8975" y="1381125"/>
                <a:ext cx="5220000" cy="3099717"/>
              </a:xfrm>
              <a:prstGeom prst="rect">
                <a:avLst/>
              </a:prstGeom>
            </p:spPr>
            <p:txBody>
              <a:bodyPr vert="horz" lIns="0" tIns="45720" rIns="0" bIns="45720" numCol="1" spcCol="36000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Mechanical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</a:t>
                </a:r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problem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Static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equilibrium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𝑑𝑖𝑣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̿"/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</m:d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Infinitesimal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strain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acc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acc>
                            <m:accPr>
                              <m:chr m:val="⃗"/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acc>
                            <m:accPr>
                              <m:chr m:val="⃗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fr-F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Laplace-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Young’s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law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:</a:t>
                </a:r>
                <a:endParaRPr lang="fr-FR" i="1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𝑒𝑥𝑡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Espace réservé du contenu 14">
                <a:extLst>
                  <a:ext uri="{FF2B5EF4-FFF2-40B4-BE49-F238E27FC236}">
                    <a16:creationId xmlns:a16="http://schemas.microsoft.com/office/drawing/2014/main" id="{31255B2D-6A35-4920-BD10-63379587A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75" y="1381125"/>
                <a:ext cx="5220000" cy="3099717"/>
              </a:xfrm>
              <a:prstGeom prst="rect">
                <a:avLst/>
              </a:prstGeom>
              <a:blipFill>
                <a:blip r:embed="rId3"/>
                <a:stretch>
                  <a:fillRect l="-2804" t="-11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6397CFBC-0448-4422-A4B4-4B42B19E5EA0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6F144137-C7F2-48C8-9094-77C293B6DC48}"/>
                  </a:ext>
                </a:extLst>
              </p14:cNvPr>
              <p14:cNvContentPartPr/>
              <p14:nvPr/>
            </p14:nvContentPartPr>
            <p14:xfrm rot="316912">
              <a:off x="-341427" y="6833084"/>
              <a:ext cx="312029" cy="890672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6F144137-C7F2-48C8-9094-77C293B6DC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316912">
                <a:off x="-357262" y="6817250"/>
                <a:ext cx="343700" cy="92198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EFC59FE-E810-4AB2-851D-B8CC1C6B0425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11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E9306E00-F128-450E-BA59-664495433E37}"/>
              </a:ext>
            </a:extLst>
          </p:cNvPr>
          <p:cNvGrpSpPr/>
          <p:nvPr/>
        </p:nvGrpSpPr>
        <p:grpSpPr>
          <a:xfrm>
            <a:off x="-405114" y="4480842"/>
            <a:ext cx="6005361" cy="1645367"/>
            <a:chOff x="3234" y="4406143"/>
            <a:chExt cx="4758120" cy="1303644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5BA406C-04B2-4792-8F6D-A29B76C7D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377" y="4642424"/>
              <a:ext cx="2274965" cy="1067363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6087677E-C376-42CA-8681-41A41CE0BEE4}"/>
                    </a:ext>
                  </a:extLst>
                </p:cNvPr>
                <p:cNvSpPr txBox="1"/>
                <p:nvPr/>
              </p:nvSpPr>
              <p:spPr>
                <a:xfrm>
                  <a:off x="2734117" y="4963706"/>
                  <a:ext cx="2027237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Compression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fr-FR" sz="1100" dirty="0"/>
                </a:p>
                <a:p>
                  <a:pPr algn="ctr"/>
                  <a:endParaRPr lang="fr-FR" sz="1100" dirty="0"/>
                </a:p>
              </p:txBody>
            </p:sp>
          </mc:Choice>
          <mc:Fallback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6087677E-C376-42CA-8681-41A41CE0BE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4117" y="4963706"/>
                  <a:ext cx="2027237" cy="600164"/>
                </a:xfrm>
                <a:prstGeom prst="rect">
                  <a:avLst/>
                </a:prstGeom>
                <a:blipFill>
                  <a:blip r:embed="rId7"/>
                  <a:stretch>
                    <a:fillRect t="-8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CD0FBF5D-06C4-4AFD-89B1-A1FBBDA2823A}"/>
                    </a:ext>
                  </a:extLst>
                </p:cNvPr>
                <p:cNvSpPr txBox="1"/>
                <p:nvPr/>
              </p:nvSpPr>
              <p:spPr>
                <a:xfrm>
                  <a:off x="1737174" y="4406143"/>
                  <a:ext cx="1306666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Tension</a:t>
                  </a:r>
                  <a:endParaRPr lang="fr-FR" sz="11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&lt;0</m:t>
                        </m:r>
                      </m:oMath>
                    </m:oMathPara>
                  </a14:m>
                  <a:endParaRPr lang="fr-FR" sz="1100" dirty="0"/>
                </a:p>
                <a:p>
                  <a:endParaRPr lang="fr-FR" sz="1100" dirty="0"/>
                </a:p>
              </p:txBody>
            </p:sp>
          </mc:Choice>
          <mc:Fallback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CD0FBF5D-06C4-4AFD-89B1-A1FBBDA282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7174" y="4406143"/>
                  <a:ext cx="1306666" cy="600164"/>
                </a:xfrm>
                <a:prstGeom prst="rect">
                  <a:avLst/>
                </a:prstGeom>
                <a:blipFill>
                  <a:blip r:embed="rId8"/>
                  <a:stretch>
                    <a:fillRect t="-8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AD952544-3448-45AF-8CA9-D16E820730F2}"/>
                    </a:ext>
                  </a:extLst>
                </p:cNvPr>
                <p:cNvSpPr txBox="1"/>
                <p:nvPr/>
              </p:nvSpPr>
              <p:spPr>
                <a:xfrm>
                  <a:off x="1631082" y="5062341"/>
                  <a:ext cx="155285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fr-FR" sz="1100" dirty="0"/>
                </a:p>
              </p:txBody>
            </p:sp>
          </mc:Choice>
          <mc:Fallback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AD952544-3448-45AF-8CA9-D16E820730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1082" y="5062341"/>
                  <a:ext cx="1552857" cy="2616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65339F35-D7F7-4BC5-A9A3-48197A577E75}"/>
                    </a:ext>
                  </a:extLst>
                </p:cNvPr>
                <p:cNvSpPr txBox="1"/>
                <p:nvPr/>
              </p:nvSpPr>
              <p:spPr>
                <a:xfrm>
                  <a:off x="3234" y="5104300"/>
                  <a:ext cx="2027237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Compression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fr-FR" sz="1100" dirty="0"/>
                </a:p>
                <a:p>
                  <a:pPr algn="ctr"/>
                  <a:endParaRPr lang="fr-FR" sz="1100" dirty="0"/>
                </a:p>
              </p:txBody>
            </p:sp>
          </mc:Choice>
          <mc:Fallback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65339F35-D7F7-4BC5-A9A3-48197A577E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4" y="5104300"/>
                  <a:ext cx="2027237" cy="600164"/>
                </a:xfrm>
                <a:prstGeom prst="rect">
                  <a:avLst/>
                </a:prstGeom>
                <a:blipFill>
                  <a:blip r:embed="rId10"/>
                  <a:stretch>
                    <a:fillRect t="-8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56808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B27075-CFB7-43C5-9E76-E333406D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630525"/>
          </a:xfrm>
        </p:spPr>
        <p:txBody>
          <a:bodyPr>
            <a:normAutofit/>
          </a:bodyPr>
          <a:lstStyle/>
          <a:p>
            <a:r>
              <a:rPr lang="fr-FR" dirty="0"/>
              <a:t>Multi-</a:t>
            </a:r>
            <a:r>
              <a:rPr lang="fr-FR" dirty="0" err="1"/>
              <a:t>physics</a:t>
            </a:r>
            <a:r>
              <a:rPr lang="fr-FR" dirty="0"/>
              <a:t> </a:t>
            </a:r>
            <a:r>
              <a:rPr lang="fr-FR" dirty="0" err="1"/>
              <a:t>problem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Espace réservé du contenu 1">
                <a:extLst>
                  <a:ext uri="{FF2B5EF4-FFF2-40B4-BE49-F238E27FC236}">
                    <a16:creationId xmlns:a16="http://schemas.microsoft.com/office/drawing/2014/main" id="{7B7B099B-8A75-463A-8E55-39CCF3B70C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17696" y="1381125"/>
                <a:ext cx="5220000" cy="3340531"/>
              </a:xfrm>
              <a:prstGeom prst="rect">
                <a:avLst/>
              </a:prstGeom>
            </p:spPr>
            <p:txBody>
              <a:bodyPr vert="horz" lIns="0" tIns="45720" rIns="0" bIns="45720" numCol="1" spcCol="36000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Chemical </a:t>
                </a:r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problem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Fick’s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law :</a:t>
                </a:r>
                <a14:m>
                  <m:oMath xmlns:m="http://schemas.openxmlformats.org/officeDocument/2006/math">
                    <m:r>
                      <a:rPr lang="fr-FR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fr-FR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e>
                    </m:acc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den>
                    </m:f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fr-FR" dirty="0">
                  <a:solidFill>
                    <a:srgbClr val="000000"/>
                  </a:solidFill>
                  <a:latin typeface="Poppins" panose="00000500000000000000" pitchFamily="2" charset="0"/>
                  <a:ea typeface="Calibri" panose="020F0502020204030204" pitchFamily="34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Multi-</a:t>
                </a: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species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transport 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𝑡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∇</m:t>
                      </m:r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∙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i="1" dirty="0">
                  <a:latin typeface="Cambria Math" panose="02040503050406030204" pitchFamily="18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e>
                          </m:d>
                        </m:num>
                        <m:den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𝑡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∇</m:t>
                      </m:r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∙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dirty="0"/>
              </a:p>
            </p:txBody>
          </p:sp>
        </mc:Choice>
        <mc:Fallback>
          <p:sp>
            <p:nvSpPr>
              <p:cNvPr id="14" name="Espace réservé du contenu 1">
                <a:extLst>
                  <a:ext uri="{FF2B5EF4-FFF2-40B4-BE49-F238E27FC236}">
                    <a16:creationId xmlns:a16="http://schemas.microsoft.com/office/drawing/2014/main" id="{7B7B099B-8A75-463A-8E55-39CCF3B70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696" y="1381125"/>
                <a:ext cx="5220000" cy="3340531"/>
              </a:xfrm>
              <a:prstGeom prst="rect">
                <a:avLst/>
              </a:prstGeom>
              <a:blipFill>
                <a:blip r:embed="rId2"/>
                <a:stretch>
                  <a:fillRect l="-2684" t="-10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Espace réservé du contenu 14">
                <a:extLst>
                  <a:ext uri="{FF2B5EF4-FFF2-40B4-BE49-F238E27FC236}">
                    <a16:creationId xmlns:a16="http://schemas.microsoft.com/office/drawing/2014/main" id="{31255B2D-6A35-4920-BD10-63379587AB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8975" y="1381125"/>
                <a:ext cx="5220000" cy="3430361"/>
              </a:xfrm>
              <a:prstGeom prst="rect">
                <a:avLst/>
              </a:prstGeom>
            </p:spPr>
            <p:txBody>
              <a:bodyPr vert="horz" lIns="0" tIns="45720" rIns="0" bIns="45720" numCol="1" spcCol="36000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Mechanical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</a:t>
                </a:r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problem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Static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equilibrium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𝑑𝑖𝑣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̿"/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</m:d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Infinitesimal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strain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acc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acc>
                            <m:accPr>
                              <m:chr m:val="⃗"/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acc>
                            <m:accPr>
                              <m:chr m:val="⃗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fr-F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Laplace-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Young’s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law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:</a:t>
                </a:r>
                <a:endParaRPr lang="fr-FR" i="1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𝑒𝑥𝑡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16" name="Espace réservé du contenu 14">
                <a:extLst>
                  <a:ext uri="{FF2B5EF4-FFF2-40B4-BE49-F238E27FC236}">
                    <a16:creationId xmlns:a16="http://schemas.microsoft.com/office/drawing/2014/main" id="{31255B2D-6A35-4920-BD10-63379587A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75" y="1381125"/>
                <a:ext cx="5220000" cy="3430361"/>
              </a:xfrm>
              <a:prstGeom prst="rect">
                <a:avLst/>
              </a:prstGeom>
              <a:blipFill>
                <a:blip r:embed="rId3"/>
                <a:stretch>
                  <a:fillRect l="-2804" t="-10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6E025895-007C-45F2-940E-FB3CA65FE3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01"/>
          <a:stretch/>
        </p:blipFill>
        <p:spPr>
          <a:xfrm>
            <a:off x="8800196" y="4480842"/>
            <a:ext cx="3162676" cy="181060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FA7A7377-7D12-4A19-874C-3A9ADC2036EA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CED92BD2-C9D7-47E7-B116-07B0583A8F98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12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EDAD4930-9347-4581-8C89-DC013EF1DFF3}"/>
              </a:ext>
            </a:extLst>
          </p:cNvPr>
          <p:cNvGrpSpPr/>
          <p:nvPr/>
        </p:nvGrpSpPr>
        <p:grpSpPr>
          <a:xfrm>
            <a:off x="-405114" y="4480842"/>
            <a:ext cx="6005361" cy="1645367"/>
            <a:chOff x="3234" y="4406143"/>
            <a:chExt cx="4758120" cy="1303644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D2840E44-91CC-4100-9025-B710FEB63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377" y="4642424"/>
              <a:ext cx="2274965" cy="1067363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3B2F83DD-1D64-40C1-8733-0EC68C2CDDCD}"/>
                    </a:ext>
                  </a:extLst>
                </p:cNvPr>
                <p:cNvSpPr txBox="1"/>
                <p:nvPr/>
              </p:nvSpPr>
              <p:spPr>
                <a:xfrm>
                  <a:off x="2734117" y="4963706"/>
                  <a:ext cx="2027237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Compression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fr-FR" sz="1100" dirty="0"/>
                </a:p>
                <a:p>
                  <a:pPr algn="ctr"/>
                  <a:endParaRPr lang="fr-FR" sz="1100" dirty="0"/>
                </a:p>
              </p:txBody>
            </p:sp>
          </mc:Choice>
          <mc:Fallback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3B2F83DD-1D64-40C1-8733-0EC68C2CDD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4117" y="4963706"/>
                  <a:ext cx="2027237" cy="600164"/>
                </a:xfrm>
                <a:prstGeom prst="rect">
                  <a:avLst/>
                </a:prstGeom>
                <a:blipFill>
                  <a:blip r:embed="rId6"/>
                  <a:stretch>
                    <a:fillRect t="-8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9C2615EE-01A0-4C7D-BD1E-844DB7486A95}"/>
                    </a:ext>
                  </a:extLst>
                </p:cNvPr>
                <p:cNvSpPr txBox="1"/>
                <p:nvPr/>
              </p:nvSpPr>
              <p:spPr>
                <a:xfrm>
                  <a:off x="1737174" y="4406143"/>
                  <a:ext cx="1306666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Tension</a:t>
                  </a:r>
                  <a:endParaRPr lang="fr-FR" sz="11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&lt;0</m:t>
                        </m:r>
                      </m:oMath>
                    </m:oMathPara>
                  </a14:m>
                  <a:endParaRPr lang="fr-FR" sz="1100" dirty="0"/>
                </a:p>
                <a:p>
                  <a:endParaRPr lang="fr-FR" sz="1100" dirty="0"/>
                </a:p>
              </p:txBody>
            </p:sp>
          </mc:Choice>
          <mc:Fallback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9C2615EE-01A0-4C7D-BD1E-844DB7486A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7174" y="4406143"/>
                  <a:ext cx="1306666" cy="600164"/>
                </a:xfrm>
                <a:prstGeom prst="rect">
                  <a:avLst/>
                </a:prstGeom>
                <a:blipFill>
                  <a:blip r:embed="rId7"/>
                  <a:stretch>
                    <a:fillRect t="-8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1822FC02-6993-4245-89B5-D8A6EEBE3F91}"/>
                    </a:ext>
                  </a:extLst>
                </p:cNvPr>
                <p:cNvSpPr txBox="1"/>
                <p:nvPr/>
              </p:nvSpPr>
              <p:spPr>
                <a:xfrm>
                  <a:off x="1631082" y="5062341"/>
                  <a:ext cx="155285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fr-FR" sz="1100" dirty="0"/>
                </a:p>
              </p:txBody>
            </p:sp>
          </mc:Choice>
          <mc:Fallback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1822FC02-6993-4245-89B5-D8A6EEBE3F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1082" y="5062341"/>
                  <a:ext cx="1552857" cy="2616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64A772D2-C8B1-48D4-940D-4FBC92089CA3}"/>
                    </a:ext>
                  </a:extLst>
                </p:cNvPr>
                <p:cNvSpPr txBox="1"/>
                <p:nvPr/>
              </p:nvSpPr>
              <p:spPr>
                <a:xfrm>
                  <a:off x="3234" y="5104300"/>
                  <a:ext cx="2027237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Compression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fr-FR" sz="1100" dirty="0"/>
                </a:p>
                <a:p>
                  <a:pPr algn="ctr"/>
                  <a:endParaRPr lang="fr-FR" sz="1100" dirty="0"/>
                </a:p>
              </p:txBody>
            </p:sp>
          </mc:Choice>
          <mc:Fallback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64A772D2-C8B1-48D4-940D-4FBC92089C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4" y="5104300"/>
                  <a:ext cx="2027237" cy="600164"/>
                </a:xfrm>
                <a:prstGeom prst="rect">
                  <a:avLst/>
                </a:prstGeom>
                <a:blipFill>
                  <a:blip r:embed="rId9"/>
                  <a:stretch>
                    <a:fillRect t="-8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89608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B27075-CFB7-43C5-9E76-E333406D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630525"/>
          </a:xfrm>
        </p:spPr>
        <p:txBody>
          <a:bodyPr>
            <a:normAutofit/>
          </a:bodyPr>
          <a:lstStyle/>
          <a:p>
            <a:r>
              <a:rPr lang="fr-FR" dirty="0"/>
              <a:t>Multi-</a:t>
            </a:r>
            <a:r>
              <a:rPr lang="fr-FR" dirty="0" err="1"/>
              <a:t>physics</a:t>
            </a:r>
            <a:r>
              <a:rPr lang="fr-FR" dirty="0"/>
              <a:t> </a:t>
            </a:r>
            <a:r>
              <a:rPr lang="fr-FR" dirty="0" err="1"/>
              <a:t>problem</a:t>
            </a: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B4EE511-5DF3-472D-B564-DA1D477444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01"/>
          <a:stretch/>
        </p:blipFill>
        <p:spPr>
          <a:xfrm>
            <a:off x="8800196" y="4480842"/>
            <a:ext cx="3162676" cy="18106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Espace réservé du contenu 14">
                <a:extLst>
                  <a:ext uri="{FF2B5EF4-FFF2-40B4-BE49-F238E27FC236}">
                    <a16:creationId xmlns:a16="http://schemas.microsoft.com/office/drawing/2014/main" id="{31255B2D-6A35-4920-BD10-63379587AB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8975" y="1381125"/>
                <a:ext cx="5220000" cy="4507171"/>
              </a:xfrm>
              <a:prstGeom prst="rect">
                <a:avLst/>
              </a:prstGeom>
            </p:spPr>
            <p:txBody>
              <a:bodyPr vert="horz" lIns="0" tIns="45720" rIns="0" bIns="45720" numCol="1" spcCol="36000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Mechanical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</a:t>
                </a:r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problem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Static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equilibrium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𝑑𝑖𝑣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̿"/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</m:d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Infinitesimal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strain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̿"/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acc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acc>
                            <m:accPr>
                              <m:chr m:val="⃗"/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acc>
                            <m:accPr>
                              <m:chr m:val="⃗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fr-F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Laplace-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Young’s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law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:</a:t>
                </a:r>
                <a:endParaRPr lang="fr-FR" i="1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𝑒𝑥𝑡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Espace réservé du contenu 14">
                <a:extLst>
                  <a:ext uri="{FF2B5EF4-FFF2-40B4-BE49-F238E27FC236}">
                    <a16:creationId xmlns:a16="http://schemas.microsoft.com/office/drawing/2014/main" id="{31255B2D-6A35-4920-BD10-63379587A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75" y="1381125"/>
                <a:ext cx="5220000" cy="4507171"/>
              </a:xfrm>
              <a:prstGeom prst="rect">
                <a:avLst/>
              </a:prstGeom>
              <a:blipFill>
                <a:blip r:embed="rId4"/>
                <a:stretch>
                  <a:fillRect l="-2804" t="-8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Espace réservé du contenu 8">
                <a:extLst>
                  <a:ext uri="{FF2B5EF4-FFF2-40B4-BE49-F238E27FC236}">
                    <a16:creationId xmlns:a16="http://schemas.microsoft.com/office/drawing/2014/main" id="{25506892-2A75-4FCB-BF3F-7B36F6989B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1624" y="4543009"/>
                <a:ext cx="7334701" cy="4823482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fr-FR" u="sng" dirty="0">
                    <a:latin typeface="Poppins" panose="00000500000000000000" pitchFamily="2" charset="0"/>
                    <a:cs typeface="Poppins" panose="00000500000000000000" pitchFamily="2" charset="0"/>
                  </a:rPr>
                  <a:t>Multiphysics </a:t>
                </a:r>
                <a:r>
                  <a:rPr lang="fr-FR" u="sng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coupling</a:t>
                </a:r>
                <a:r>
                  <a:rPr lang="fr-FR" u="sng" dirty="0">
                    <a:latin typeface="Poppins" panose="00000500000000000000" pitchFamily="2" charset="0"/>
                    <a:cs typeface="Poppins" panose="00000500000000000000" pitchFamily="2" charset="0"/>
                  </a:rPr>
                  <a:t>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fr-FR" i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fr-F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i="1" baseline="-250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fr-FR" i="1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fr-FR" dirty="0">
                    <a:ea typeface="Cambria Math" panose="02040503050406030204" pitchFamily="18" charset="0"/>
                  </a:rPr>
                  <a:t>	           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,0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)+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ΩΔ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fr-FR" i="1" baseline="-25000" dirty="0">
                    <a:latin typeface="Poppins" panose="00000500000000000000" pitchFamily="2" charset="0"/>
                    <a:ea typeface="Cambria Math" panose="02040503050406030204" pitchFamily="18" charset="0"/>
                    <a:cs typeface="Poppins" panose="00000500000000000000" pitchFamily="2" charset="0"/>
                  </a:rPr>
                  <a:t>	</a:t>
                </a:r>
              </a:p>
              <a:p>
                <a:pPr algn="ctr"/>
                <a:r>
                  <a:rPr lang="fr-FR" dirty="0">
                    <a:ea typeface="Cambria Math" panose="02040503050406030204" pitchFamily="18" charset="0"/>
                  </a:rPr>
                  <a:t>		    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𝑅𝑇</m:t>
                    </m:r>
                    <m:func>
                      <m:func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fr-F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,0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f>
                      <m:fPr>
                        <m:ctrl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̿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e>
                            </m:d>
                          </m:e>
                        </m:func>
                      </m:num>
                      <m:den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l-GR" dirty="0">
                    <a:ea typeface="Cambria Math" panose="02040503050406030204" pitchFamily="18" charset="0"/>
                    <a:cs typeface="Poppins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̿"/>
                            <m:ctrl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:</m:t>
                        </m:r>
                        <m:acc>
                          <m:accPr>
                            <m:chr m:val="̿"/>
                            <m:ctrlP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</m:acc>
                      </m:num>
                      <m:den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i="1" baseline="-25000" dirty="0">
                  <a:latin typeface="Poppins" panose="00000500000000000000" pitchFamily="2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 lvl="1" indent="0">
                  <a:buFont typeface="Arial" panose="020B0604020202020204" pitchFamily="34" charset="0"/>
                  <a:buNone/>
                </a:pPr>
                <a:endParaRPr lang="fr-FR" sz="16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mc:Choice>
        <mc:Fallback xmlns="">
          <p:sp>
            <p:nvSpPr>
              <p:cNvPr id="15" name="Espace réservé du contenu 8">
                <a:extLst>
                  <a:ext uri="{FF2B5EF4-FFF2-40B4-BE49-F238E27FC236}">
                    <a16:creationId xmlns:a16="http://schemas.microsoft.com/office/drawing/2014/main" id="{25506892-2A75-4FCB-BF3F-7B36F6989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624" y="4543009"/>
                <a:ext cx="7334701" cy="4823482"/>
              </a:xfrm>
              <a:prstGeom prst="rect">
                <a:avLst/>
              </a:prstGeom>
              <a:blipFill>
                <a:blip r:embed="rId5"/>
                <a:stretch>
                  <a:fillRect t="-6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784504F2-2A3B-437B-A09D-DC253359FEF9}"/>
              </a:ext>
            </a:extLst>
          </p:cNvPr>
          <p:cNvSpPr txBox="1">
            <a:spLocks/>
          </p:cNvSpPr>
          <p:nvPr/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b="1" dirty="0">
              <a:cs typeface="Poppins" panose="000005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E310037-1DFC-4932-8206-CB8DDC170370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Espace réservé du contenu 1">
                <a:extLst>
                  <a:ext uri="{FF2B5EF4-FFF2-40B4-BE49-F238E27FC236}">
                    <a16:creationId xmlns:a16="http://schemas.microsoft.com/office/drawing/2014/main" id="{A3314A7D-CD97-4B07-8404-90C457EDFC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17696" y="1381125"/>
                <a:ext cx="5220000" cy="3340531"/>
              </a:xfrm>
              <a:prstGeom prst="rect">
                <a:avLst/>
              </a:prstGeom>
            </p:spPr>
            <p:txBody>
              <a:bodyPr vert="horz" lIns="0" tIns="45720" rIns="0" bIns="45720" numCol="1" spcCol="36000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Chemical </a:t>
                </a:r>
                <a:r>
                  <a:rPr lang="fr-FR" u="sng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problem</a:t>
                </a:r>
                <a:r>
                  <a:rPr lang="fr-FR" u="sng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Fick’s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law :</a:t>
                </a:r>
                <a14:m>
                  <m:oMath xmlns:m="http://schemas.openxmlformats.org/officeDocument/2006/math">
                    <m:r>
                      <a:rPr lang="fr-FR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fr-FR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e>
                    </m:acc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den>
                    </m:f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fr-FR" dirty="0">
                  <a:solidFill>
                    <a:srgbClr val="000000"/>
                  </a:solidFill>
                  <a:latin typeface="Poppins" panose="00000500000000000000" pitchFamily="2" charset="0"/>
                  <a:ea typeface="Calibri" panose="020F0502020204030204" pitchFamily="34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Multi-</a:t>
                </a:r>
                <a:r>
                  <a:rPr lang="fr-FR" dirty="0" err="1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species</a:t>
                </a:r>
                <a:r>
                  <a:rPr lang="fr-FR" dirty="0">
                    <a:solidFill>
                      <a:srgbClr val="000000"/>
                    </a:solidFill>
                    <a:latin typeface="Poppins" panose="00000500000000000000" pitchFamily="2" charset="0"/>
                    <a:ea typeface="Calibri" panose="020F0502020204030204" pitchFamily="34" charset="0"/>
                    <a:cs typeface="Poppins" panose="00000500000000000000" pitchFamily="2" charset="0"/>
                  </a:rPr>
                  <a:t> transport 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𝑡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∇</m:t>
                      </m:r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∙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i="1" dirty="0">
                  <a:latin typeface="Cambria Math" panose="02040503050406030204" pitchFamily="18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r>
                                <a:rPr lang="fr-F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e>
                          </m:d>
                        </m:num>
                        <m:den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𝜕</m:t>
                          </m:r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𝑡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∇</m:t>
                      </m:r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Poppins" panose="00000500000000000000" pitchFamily="2" charset="0"/>
                        </a:rPr>
                        <m:t>∙</m:t>
                      </m:r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𝑟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Poppins" panose="00000500000000000000" pitchFamily="2" charset="0"/>
                                        </a:rPr>
                                        <m:t> </m:t>
                                      </m:r>
                                    </m:sub>
                                  </m:s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,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Poppins" panose="00000500000000000000" pitchFamily="2" charset="0"/>
                                    </a:rPr>
                                    <m:t>𝑈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Poppins" panose="00000500000000000000" pitchFamily="2" charset="0"/>
                            </a:rPr>
                            <m:t>∇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Poppins" panose="00000500000000000000" pitchFamily="2" charset="0"/>
                                </a:rPr>
                                <m:t>𝑈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dirty="0"/>
              </a:p>
            </p:txBody>
          </p:sp>
        </mc:Choice>
        <mc:Fallback>
          <p:sp>
            <p:nvSpPr>
              <p:cNvPr id="12" name="Espace réservé du contenu 1">
                <a:extLst>
                  <a:ext uri="{FF2B5EF4-FFF2-40B4-BE49-F238E27FC236}">
                    <a16:creationId xmlns:a16="http://schemas.microsoft.com/office/drawing/2014/main" id="{A3314A7D-CD97-4B07-8404-90C457EDF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696" y="1381125"/>
                <a:ext cx="5220000" cy="3340531"/>
              </a:xfrm>
              <a:prstGeom prst="rect">
                <a:avLst/>
              </a:prstGeom>
              <a:blipFill>
                <a:blip r:embed="rId6"/>
                <a:stretch>
                  <a:fillRect l="-2684" t="-10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186B3FF6-671A-45BE-9935-68C9E83C2DA5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61052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13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734566C-D96A-4C3C-B042-A113F6D3FD21}"/>
              </a:ext>
            </a:extLst>
          </p:cNvPr>
          <p:cNvGrpSpPr/>
          <p:nvPr/>
        </p:nvGrpSpPr>
        <p:grpSpPr>
          <a:xfrm>
            <a:off x="-405114" y="4480842"/>
            <a:ext cx="6005361" cy="1645367"/>
            <a:chOff x="3234" y="4406143"/>
            <a:chExt cx="4758120" cy="1303644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C56C9DD-90C7-4E8D-A34B-76E22E4C7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377" y="4642424"/>
              <a:ext cx="2274965" cy="1067363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0BAA2FA1-005A-4F9B-B193-BD0BEA24A588}"/>
                    </a:ext>
                  </a:extLst>
                </p:cNvPr>
                <p:cNvSpPr txBox="1"/>
                <p:nvPr/>
              </p:nvSpPr>
              <p:spPr>
                <a:xfrm>
                  <a:off x="2734117" y="4963706"/>
                  <a:ext cx="2027237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Compression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fr-FR" sz="1100" dirty="0"/>
                </a:p>
                <a:p>
                  <a:pPr algn="ctr"/>
                  <a:endParaRPr lang="fr-FR" sz="1100" dirty="0"/>
                </a:p>
              </p:txBody>
            </p:sp>
          </mc:Choice>
          <mc:Fallback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0BAA2FA1-005A-4F9B-B193-BD0BEA24A5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4117" y="4963706"/>
                  <a:ext cx="2027237" cy="600164"/>
                </a:xfrm>
                <a:prstGeom prst="rect">
                  <a:avLst/>
                </a:prstGeom>
                <a:blipFill>
                  <a:blip r:embed="rId8"/>
                  <a:stretch>
                    <a:fillRect t="-8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B6022CE1-AC6D-4841-BA43-0D706B2B9D2E}"/>
                    </a:ext>
                  </a:extLst>
                </p:cNvPr>
                <p:cNvSpPr txBox="1"/>
                <p:nvPr/>
              </p:nvSpPr>
              <p:spPr>
                <a:xfrm>
                  <a:off x="1737174" y="4406143"/>
                  <a:ext cx="1306666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Tension</a:t>
                  </a:r>
                  <a:endParaRPr lang="fr-FR" sz="11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&lt;0</m:t>
                        </m:r>
                      </m:oMath>
                    </m:oMathPara>
                  </a14:m>
                  <a:endParaRPr lang="fr-FR" sz="1100" dirty="0"/>
                </a:p>
                <a:p>
                  <a:endParaRPr lang="fr-FR" sz="1100" dirty="0"/>
                </a:p>
              </p:txBody>
            </p:sp>
          </mc:Choice>
          <mc:Fallback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B6022CE1-AC6D-4841-BA43-0D706B2B9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7174" y="4406143"/>
                  <a:ext cx="1306666" cy="600164"/>
                </a:xfrm>
                <a:prstGeom prst="rect">
                  <a:avLst/>
                </a:prstGeom>
                <a:blipFill>
                  <a:blip r:embed="rId9"/>
                  <a:stretch>
                    <a:fillRect t="-8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352B22E6-B938-4AFC-BD8C-69474E5E2FB9}"/>
                    </a:ext>
                  </a:extLst>
                </p:cNvPr>
                <p:cNvSpPr txBox="1"/>
                <p:nvPr/>
              </p:nvSpPr>
              <p:spPr>
                <a:xfrm>
                  <a:off x="1631082" y="5062341"/>
                  <a:ext cx="155285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fr-FR" sz="1100" dirty="0"/>
                </a:p>
              </p:txBody>
            </p:sp>
          </mc:Choice>
          <mc:Fallback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352B22E6-B938-4AFC-BD8C-69474E5E2F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1082" y="5062341"/>
                  <a:ext cx="1552857" cy="2616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B6FF84D4-FAF9-425C-84E8-0E194D500E8B}"/>
                    </a:ext>
                  </a:extLst>
                </p:cNvPr>
                <p:cNvSpPr txBox="1"/>
                <p:nvPr/>
              </p:nvSpPr>
              <p:spPr>
                <a:xfrm>
                  <a:off x="3234" y="5104300"/>
                  <a:ext cx="2027237" cy="600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100" dirty="0"/>
                    <a:t>Compression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fr-FR" sz="1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fr-FR" sz="1100" dirty="0"/>
                </a:p>
                <a:p>
                  <a:pPr algn="ctr"/>
                  <a:endParaRPr lang="fr-FR" sz="1100" dirty="0"/>
                </a:p>
              </p:txBody>
            </p:sp>
          </mc:Choice>
          <mc:Fallback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B6FF84D4-FAF9-425C-84E8-0E194D500E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4" y="5104300"/>
                  <a:ext cx="2027237" cy="600164"/>
                </a:xfrm>
                <a:prstGeom prst="rect">
                  <a:avLst/>
                </a:prstGeom>
                <a:blipFill>
                  <a:blip r:embed="rId11"/>
                  <a:stretch>
                    <a:fillRect t="-8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80201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AD7E52A4-80FB-485F-A301-30C07E432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18437" y="4883888"/>
            <a:ext cx="1591121" cy="2059098"/>
          </a:xfrm>
          <a:prstGeom prst="rect">
            <a:avLst/>
          </a:prstGeom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ACEC13D-3188-43A3-A943-F809F176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610" y="943276"/>
            <a:ext cx="5220000" cy="4970162"/>
          </a:xfrm>
        </p:spPr>
        <p:txBody>
          <a:bodyPr>
            <a:normAutofit/>
          </a:bodyPr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FE Adaptive 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meshes</a:t>
            </a:r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 [1]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Based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directly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on constitutive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laws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Lagrangian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dynamic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evolution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the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mesh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the surface of the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Continuity</a:t>
            </a: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of the flux :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/>
              <a:t>Interface </a:t>
            </a:r>
            <a:r>
              <a:rPr lang="fr-FR" dirty="0" err="1"/>
              <a:t>evolution</a:t>
            </a:r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6C6BDD-A8D2-4CA0-8B89-61F89B7FEB6B}"/>
                  </a:ext>
                </a:extLst>
              </p:cNvPr>
              <p:cNvSpPr txBox="1"/>
              <p:nvPr/>
            </p:nvSpPr>
            <p:spPr>
              <a:xfrm>
                <a:off x="0" y="2886949"/>
                <a:ext cx="5885779" cy="2514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fr-FR" sz="16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𝑅𝑇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𝜕𝜎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fr-F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fr-FR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𝜕𝜎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𝜕𝜎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fr-F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>
                  <a:latin typeface="Poppins" panose="00000500000000000000" pitchFamily="2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endParaRPr lang="fr-FR" sz="16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𝑑𝑖𝑣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fr-FR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𝑑𝑆</m:t>
                          </m:r>
                        </m:e>
                      </m:nary>
                    </m:oMath>
                  </m:oMathPara>
                </a14:m>
                <a:endParaRPr lang="fr-FR" sz="1600" b="0" i="1" dirty="0">
                  <a:latin typeface="Poppins" panose="00000500000000000000" pitchFamily="2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m:rPr>
                          <m:sty m:val="p"/>
                        </m:rPr>
                        <a:rPr lang="el-G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fr-F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fr-FR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fr-FR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fr-FR" sz="1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6C6BDD-A8D2-4CA0-8B89-61F89B7FE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86949"/>
                <a:ext cx="5885779" cy="2514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CE893A-F0FF-46BF-A1AA-D4CC86029EA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45AEFA-D559-4EB5-A62D-A27E9EA9E446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FC7FAAD2-9FB9-4117-B688-52EF067AE126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14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DEE1EEA-15DD-4701-92DC-4D238280FD15}"/>
              </a:ext>
            </a:extLst>
          </p:cNvPr>
          <p:cNvSpPr txBox="1"/>
          <p:nvPr/>
        </p:nvSpPr>
        <p:spPr>
          <a:xfrm>
            <a:off x="262785" y="5438731"/>
            <a:ext cx="3567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cs typeface="Poppins" panose="00000500000000000000" pitchFamily="2" charset="0"/>
              </a:rPr>
              <a:t>[1] J. Léchelle and al. «</a:t>
            </a:r>
            <a:r>
              <a:rPr lang="en-US" sz="1200" i="0" dirty="0">
                <a:solidFill>
                  <a:srgbClr val="161718"/>
                </a:solidFill>
                <a:effectLst/>
              </a:rPr>
              <a:t>A sub-granular scale model for solid state free sintering: results on the evolution of two </a:t>
            </a:r>
            <a:r>
              <a:rPr lang="en-US" sz="1200" dirty="0">
                <a:solidFill>
                  <a:srgbClr val="161718"/>
                </a:solidFill>
              </a:rPr>
              <a:t>grains</a:t>
            </a:r>
            <a:r>
              <a:rPr lang="fr-FR" sz="1200" dirty="0">
                <a:cs typeface="Poppins" panose="00000500000000000000" pitchFamily="2" charset="0"/>
              </a:rPr>
              <a:t>», Journal of </a:t>
            </a:r>
            <a:r>
              <a:rPr lang="fr-FR" sz="1200" dirty="0" err="1">
                <a:cs typeface="Poppins" panose="00000500000000000000" pitchFamily="2" charset="0"/>
              </a:rPr>
              <a:t>chemical</a:t>
            </a:r>
            <a:r>
              <a:rPr lang="fr-FR" sz="1200" dirty="0">
                <a:cs typeface="Poppins" panose="00000500000000000000" pitchFamily="2" charset="0"/>
              </a:rPr>
              <a:t> </a:t>
            </a:r>
            <a:r>
              <a:rPr lang="fr-FR" sz="1200" dirty="0" err="1">
                <a:cs typeface="Poppins" panose="00000500000000000000" pitchFamily="2" charset="0"/>
              </a:rPr>
              <a:t>technology</a:t>
            </a:r>
            <a:r>
              <a:rPr lang="fr-FR" sz="1200" dirty="0">
                <a:cs typeface="Poppins" panose="00000500000000000000" pitchFamily="2" charset="0"/>
              </a:rPr>
              <a:t> and </a:t>
            </a:r>
            <a:r>
              <a:rPr lang="fr-FR" sz="1200" dirty="0" err="1">
                <a:cs typeface="Poppins" panose="00000500000000000000" pitchFamily="2" charset="0"/>
              </a:rPr>
              <a:t>metallurgy</a:t>
            </a:r>
            <a:r>
              <a:rPr lang="fr-FR" sz="1200" dirty="0">
                <a:cs typeface="Poppins" panose="00000500000000000000" pitchFamily="2" charset="0"/>
              </a:rPr>
              <a:t>, 2014 </a:t>
            </a:r>
            <a:endParaRPr lang="fr-FR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06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36D21742-027A-4FF1-8E16-EFB11238C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18437" y="4883888"/>
            <a:ext cx="1591121" cy="2059098"/>
          </a:xfrm>
          <a:prstGeom prst="rect">
            <a:avLst/>
          </a:prstGeom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ACEC13D-3188-43A3-A943-F809F176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610" y="943276"/>
            <a:ext cx="5220000" cy="4970162"/>
          </a:xfrm>
        </p:spPr>
        <p:txBody>
          <a:bodyPr>
            <a:normAutofit/>
          </a:bodyPr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FE Adaptive 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meshes</a:t>
            </a:r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 [1]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Based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directly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on constitutive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laws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Lagrangian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dynamic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evolution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the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mesh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the surface of the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Continuity</a:t>
            </a: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of the flux :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Espace réservé du contenu 5">
                <a:extLst>
                  <a:ext uri="{FF2B5EF4-FFF2-40B4-BE49-F238E27FC236}">
                    <a16:creationId xmlns:a16="http://schemas.microsoft.com/office/drawing/2014/main" id="{B9569070-68A1-45FF-9389-72A1E5C09316}"/>
                  </a:ext>
                </a:extLst>
              </p:cNvPr>
              <p:cNvSpPr>
                <a:spLocks noGrp="1"/>
              </p:cNvSpPr>
              <p:nvPr>
                <p:ph idx="13"/>
              </p:nvPr>
            </p:nvSpPr>
            <p:spPr>
              <a:xfrm>
                <a:off x="5723238" y="943277"/>
                <a:ext cx="6468762" cy="5774530"/>
              </a:xfrm>
            </p:spPr>
            <p:txBody>
              <a:bodyPr>
                <a:normAutofit/>
              </a:bodyPr>
              <a:lstStyle/>
              <a:p>
                <a:r>
                  <a:rPr lang="fr-FR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Phase-</a:t>
                </a:r>
                <a:r>
                  <a:rPr lang="fr-FR" b="1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field</a:t>
                </a:r>
                <a:r>
                  <a:rPr lang="fr-FR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b="1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modelling</a:t>
                </a:r>
                <a:r>
                  <a:rPr lang="fr-FR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 [2]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Eulerian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,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evolution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of the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fields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on a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fixed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mesh</a:t>
                </a:r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The </a:t>
                </a:r>
                <a:r>
                  <a:rPr lang="en-US" dirty="0">
                    <a:latin typeface="Poppins" panose="00000500000000000000" pitchFamily="2" charset="0"/>
                    <a:cs typeface="Poppins" panose="00000500000000000000" pitchFamily="2" charset="0"/>
                  </a:rPr>
                  <a:t>interfacial energy between grains does not depend on the thickness of the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continuous</a:t>
                </a:r>
                <a:r>
                  <a:rPr lang="en-US" dirty="0">
                    <a:latin typeface="Poppins" panose="00000500000000000000" pitchFamily="2" charset="0"/>
                    <a:cs typeface="Poppins" panose="00000500000000000000" pitchFamily="2" charset="0"/>
                  </a:rPr>
                  <a:t> interfaces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Poppins" panose="00000500000000000000" pitchFamily="2" charset="0"/>
                    <a:cs typeface="Poppins" panose="00000500000000000000" pitchFamily="2" charset="0"/>
                  </a:rPr>
                  <a:t>Total</a:t>
                </a: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ea typeface="Cambria Math" panose="02040503050406030204" pitchFamily="18" charset="0"/>
                    <a:cs typeface="Poppins" panose="00000500000000000000" pitchFamily="2" charset="0"/>
                  </a:rPr>
                  <a:t> Grand </a:t>
                </a:r>
                <a:r>
                  <a:rPr lang="fr-FR" dirty="0" err="1">
                    <a:solidFill>
                      <a:schemeClr val="tx1"/>
                    </a:solidFill>
                    <a:latin typeface="Poppins" panose="00000500000000000000" pitchFamily="2" charset="0"/>
                    <a:ea typeface="Cambria Math" panose="02040503050406030204" pitchFamily="18" charset="0"/>
                    <a:cs typeface="Poppins" panose="00000500000000000000" pitchFamily="2" charset="0"/>
                  </a:rPr>
                  <a:t>Potential</a:t>
                </a: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ea typeface="Cambria Math" panose="02040503050406030204" pitchFamily="18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solidFill>
                      <a:schemeClr val="tx1"/>
                    </a:solidFill>
                    <a:latin typeface="Poppins" panose="00000500000000000000" pitchFamily="2" charset="0"/>
                    <a:ea typeface="Cambria Math" panose="02040503050406030204" pitchFamily="18" charset="0"/>
                    <a:cs typeface="Poppins" panose="00000500000000000000" pitchFamily="2" charset="0"/>
                  </a:rPr>
                  <a:t>energy</a:t>
                </a: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ea typeface="Cambria Math" panose="02040503050406030204" pitchFamily="18" charset="0"/>
                    <a:cs typeface="Poppins" panose="00000500000000000000" pitchFamily="2" charset="0"/>
                  </a:rPr>
                  <a:t> :</a:t>
                </a:r>
                <a:br>
                  <a:rPr lang="fr-FR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l-GR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℧</m:t>
                    </m:r>
                    <m:d>
                      <m:dPr>
                        <m:ctrl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</m:acc>
                      </m:e>
                    </m:d>
                    <m:r>
                      <a:rPr lang="fr-FR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fr-F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𝑤𝑒𝑙𝑙</m:t>
                            </m:r>
                          </m:sub>
                        </m:sSub>
                        <m:d>
                          <m:dPr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acc>
                              <m:accPr>
                                <m:chr m:val="⃗"/>
                                <m:ctrlPr>
                                  <a:rPr lang="fr-F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</m:acc>
                          </m:e>
                        </m:d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𝑔𝑟𝑎𝑑</m:t>
                            </m:r>
                          </m:sub>
                        </m:sSub>
                        <m:d>
                          <m:dPr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∇</m:t>
                            </m:r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∇</m:t>
                            </m:r>
                            <m:acc>
                              <m:accPr>
                                <m:chr m:val="⃗"/>
                                <m:ctrlPr>
                                  <a:rPr lang="fr-F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</m:acc>
                          </m:e>
                        </m:d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e>
                    </m:nary>
                    <m:sSub>
                      <m:sSubPr>
                        <m:ctrl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𝑐h𝑒𝑚</m:t>
                        </m:r>
                      </m:sub>
                    </m:sSub>
                    <m:d>
                      <m:dPr>
                        <m:ctrl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fr-FR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𝑑𝑉</m:t>
                    </m:r>
                  </m:oMath>
                </a14:m>
                <a:endParaRPr lang="fr-FR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Allen-Cahn (grains  and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porosity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phase</a:t>
                </a: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) :</a:t>
                </a:r>
                <a:b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</a:b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fPr>
                      <m:num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𝑡</m:t>
                        </m:r>
                      </m:den>
                    </m:f>
                    <m:r>
                      <a:rPr lang="fr-FR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Poppins" panose="00000500000000000000" pitchFamily="2" charset="0"/>
                      </a:rPr>
                      <m:t>=−</m:t>
                    </m:r>
                    <m:sSub>
                      <m:sSubPr>
                        <m:ctrlP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  <m:t>𝐿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  <m:t>𝑖</m:t>
                        </m:r>
                      </m:sub>
                    </m:sSub>
                    <m:f>
                      <m:fPr>
                        <m:ctrlP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fPr>
                      <m:num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℧</m:t>
                        </m:r>
                      </m:num>
                      <m:den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    	&amp;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fPr>
                      <m:num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𝜙</m:t>
                        </m:r>
                      </m:num>
                      <m:den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𝑡</m:t>
                        </m:r>
                      </m:den>
                    </m:f>
                    <m:r>
                      <a:rPr lang="fr-FR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Poppins" panose="00000500000000000000" pitchFamily="2" charset="0"/>
                      </a:rPr>
                      <m:t>=−</m:t>
                    </m:r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  <m:t>𝐿</m:t>
                        </m:r>
                      </m:e>
                      <m:sub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𝜙</m:t>
                        </m:r>
                      </m:sub>
                    </m:sSub>
                    <m:f>
                      <m:fPr>
                        <m:ctrl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fPr>
                      <m:num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℧</m:t>
                        </m:r>
                      </m:num>
                      <m:den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𝜙</m:t>
                        </m:r>
                      </m:den>
                    </m:f>
                  </m:oMath>
                </a14:m>
                <a:endParaRPr lang="fr-FR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Cahn-Hilliard (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diffusion) </a:t>
                </a:r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: 	</a:t>
                </a:r>
              </a:p>
              <a:p>
                <a:r>
                  <a:rPr lang="fr-FR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		</a:t>
                </a:r>
                <a:r>
                  <a:rPr lang="fr-FR" dirty="0">
                    <a:solidFill>
                      <a:schemeClr val="tx1"/>
                    </a:solidFill>
                    <a:cs typeface="Poppins" panose="00000500000000000000" pitchFamily="2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fPr>
                      <m:num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sz="1600" i="1">
                                <a:latin typeface="Cambria Math" panose="02040503050406030204" pitchFamily="18" charset="0"/>
                                <a:cs typeface="Poppins" panose="00000500000000000000" pitchFamily="2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fr-FR" sz="1600" i="1">
                                <a:latin typeface="Cambria Math" panose="02040503050406030204" pitchFamily="18" charset="0"/>
                                <a:cs typeface="Poppins" panose="00000500000000000000" pitchFamily="2" charset="0"/>
                              </a:rPr>
                              <m:t>𝐼</m:t>
                            </m:r>
                          </m:sub>
                        </m:sSub>
                      </m:num>
                      <m:den>
                        <m: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𝜕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𝑡</m:t>
                        </m:r>
                      </m:den>
                    </m:f>
                    <m:r>
                      <a:rPr lang="fr-FR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Poppins" panose="00000500000000000000" pitchFamily="2" charset="0"/>
                      </a:rPr>
                      <m:t>=</m:t>
                    </m:r>
                    <m:f>
                      <m:fPr>
                        <m:ctrlP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fPr>
                      <m:num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fr-FR" sz="1600" i="1">
                                <a:latin typeface="Cambria Math" panose="02040503050406030204" pitchFamily="18" charset="0"/>
                                <a:cs typeface="Poppins" panose="00000500000000000000" pitchFamily="2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fr-FR" sz="1600" b="0" i="1" baseline="-20000" smtClean="0">
                                <a:latin typeface="Cambria Math" panose="02040503050406030204" pitchFamily="18" charset="0"/>
                                <a:cs typeface="Poppins" panose="00000500000000000000" pitchFamily="2" charset="0"/>
                              </a:rPr>
                              <m:t>𝐼𝐽</m:t>
                            </m:r>
                          </m:sub>
                        </m:sSub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Poppins" panose="00000500000000000000" pitchFamily="2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∇</m:t>
                        </m:r>
                        <m:r>
                          <a:rPr lang="fr-FR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∙</m:t>
                        </m:r>
                        <m:d>
                          <m:dPr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1600" i="1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</m:ctrlPr>
                              </m:sSubPr>
                              <m:e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fr-FR" sz="1600" i="1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𝐼</m:t>
                                </m:r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𝐽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∇</m:t>
                            </m:r>
                            <m:sSub>
                              <m:sSubPr>
                                <m:ctrlPr>
                                  <a:rPr lang="fr-FR" sz="1600" i="1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</m:ctrlPr>
                              </m:sSubPr>
                              <m:e>
                                <m:r>
                                  <a:rPr lang="fr-FR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fr-FR" sz="1600" i="1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𝐼</m:t>
                                </m:r>
                              </m:sub>
                            </m:sSub>
                          </m:e>
                        </m:d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Poppins" panose="00000500000000000000" pitchFamily="2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Poppins" panose="00000500000000000000" pitchFamily="2" charset="0"/>
                              </a:rPr>
                            </m:ctrlPr>
                          </m:fPr>
                          <m:num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fr-FR" sz="1600" i="1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</m:ctrlPr>
                              </m:sSubPr>
                              <m:e>
                                <m:r>
                                  <a:rPr lang="fr-FR" sz="1600" i="1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fr-FR" sz="1600" i="1" smtClean="0">
                                    <a:latin typeface="Cambria Math" panose="02040503050406030204" pitchFamily="18" charset="0"/>
                                    <a:cs typeface="Poppins" panose="00000500000000000000" pitchFamily="2" charset="0"/>
                                  </a:rPr>
                                  <m:t>𝐼</m:t>
                                </m:r>
                              </m:sub>
                            </m:sSub>
                          </m:num>
                          <m:den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𝜕</m:t>
                            </m:r>
                            <m:r>
                              <a:rPr lang="fr-F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𝜙</m:t>
                            </m:r>
                          </m:den>
                        </m:f>
                        <m:f>
                          <m:fPr>
                            <m:ctrlP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Poppins" panose="00000500000000000000" pitchFamily="2" charset="0"/>
                              </a:rPr>
                            </m:ctrlPr>
                          </m:fPr>
                          <m:num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𝜕</m:t>
                            </m:r>
                            <m:r>
                              <a:rPr lang="fr-F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𝜙</m:t>
                            </m:r>
                          </m:num>
                          <m:den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𝜕</m:t>
                            </m:r>
                            <m:r>
                              <a:rPr lang="fr-F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Poppins" panose="00000500000000000000" pitchFamily="2" charset="0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1600" dirty="0"/>
                  <a:t> 	</a:t>
                </a:r>
                <a:endParaRPr lang="en-US" sz="16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mc:Choice>
        <mc:Fallback>
          <p:sp>
            <p:nvSpPr>
              <p:cNvPr id="6" name="Espace réservé du contenu 5">
                <a:extLst>
                  <a:ext uri="{FF2B5EF4-FFF2-40B4-BE49-F238E27FC236}">
                    <a16:creationId xmlns:a16="http://schemas.microsoft.com/office/drawing/2014/main" id="{B9569070-68A1-45FF-9389-72A1E5C093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3"/>
              </p:nvPr>
            </p:nvSpPr>
            <p:spPr>
              <a:xfrm>
                <a:off x="5723238" y="943277"/>
                <a:ext cx="6468762" cy="5774530"/>
              </a:xfrm>
              <a:blipFill>
                <a:blip r:embed="rId4"/>
                <a:stretch>
                  <a:fillRect l="-2262" t="-634" r="-2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/>
              <a:t>Interface </a:t>
            </a:r>
            <a:r>
              <a:rPr lang="fr-FR" dirty="0" err="1"/>
              <a:t>evolution</a:t>
            </a:r>
            <a:r>
              <a:rPr lang="fr-FR" dirty="0"/>
              <a:t>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547BBF1-ECE9-4240-89EB-70AAA097D7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9" r="57429"/>
          <a:stretch/>
        </p:blipFill>
        <p:spPr>
          <a:xfrm>
            <a:off x="5886846" y="5425350"/>
            <a:ext cx="2404339" cy="14141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6C6BDD-A8D2-4CA0-8B89-61F89B7FEB6B}"/>
                  </a:ext>
                </a:extLst>
              </p:cNvPr>
              <p:cNvSpPr txBox="1"/>
              <p:nvPr/>
            </p:nvSpPr>
            <p:spPr>
              <a:xfrm>
                <a:off x="0" y="2886949"/>
                <a:ext cx="5885779" cy="2514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fr-FR" sz="16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𝑅𝑇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𝜕𝜎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fr-FR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fr-FR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𝜕𝜎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𝜕𝜎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fr-F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>
                  <a:latin typeface="Poppins" panose="00000500000000000000" pitchFamily="2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endParaRPr lang="fr-FR" sz="16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𝑑𝑖𝑣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fr-FR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16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lang="fr-F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𝑑𝑆</m:t>
                          </m:r>
                        </m:e>
                      </m:nary>
                    </m:oMath>
                  </m:oMathPara>
                </a14:m>
                <a:endParaRPr lang="fr-FR" sz="1600" b="0" i="1" dirty="0">
                  <a:latin typeface="Poppins" panose="00000500000000000000" pitchFamily="2" charset="0"/>
                  <a:ea typeface="Cambria Math" panose="02040503050406030204" pitchFamily="18" charset="0"/>
                  <a:cs typeface="Poppins" panose="0000050000000000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m:rPr>
                          <m:sty m:val="p"/>
                        </m:rPr>
                        <a:rPr lang="el-G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fr-F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sSub>
                                <m:sSub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fr-FR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𝐽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  <m: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fr-FR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fr-FR" sz="1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6C6BDD-A8D2-4CA0-8B89-61F89B7FE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86949"/>
                <a:ext cx="5885779" cy="25147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568D1EF7-4B7F-4D7C-8FEC-437672ADBE9D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4FD287-EC60-483C-AF5B-15474D245717}"/>
              </a:ext>
            </a:extLst>
          </p:cNvPr>
          <p:cNvSpPr txBox="1"/>
          <p:nvPr/>
        </p:nvSpPr>
        <p:spPr>
          <a:xfrm>
            <a:off x="8352681" y="5514103"/>
            <a:ext cx="3769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cs typeface="Poppins" panose="00000500000000000000" pitchFamily="2" charset="0"/>
              </a:rPr>
              <a:t>[2] I. </a:t>
            </a:r>
            <a:r>
              <a:rPr lang="fr-FR" sz="1200" dirty="0" err="1">
                <a:cs typeface="Poppins" panose="00000500000000000000" pitchFamily="2" charset="0"/>
              </a:rPr>
              <a:t>Greenquist</a:t>
            </a:r>
            <a:r>
              <a:rPr lang="fr-FR" sz="1200" dirty="0">
                <a:cs typeface="Poppins" panose="00000500000000000000" pitchFamily="2" charset="0"/>
              </a:rPr>
              <a:t> and al. «</a:t>
            </a:r>
            <a:r>
              <a:rPr lang="en-US" sz="1200" dirty="0"/>
              <a:t>Development of a microstructural grand potential-based sintering model</a:t>
            </a:r>
            <a:r>
              <a:rPr lang="fr-FR" sz="1200" dirty="0">
                <a:cs typeface="Poppins" panose="00000500000000000000" pitchFamily="2" charset="0"/>
              </a:rPr>
              <a:t>», </a:t>
            </a:r>
            <a:r>
              <a:rPr lang="fr-FR" sz="1200" dirty="0" err="1">
                <a:cs typeface="Poppins" panose="00000500000000000000" pitchFamily="2" charset="0"/>
              </a:rPr>
              <a:t>Computational</a:t>
            </a:r>
            <a:r>
              <a:rPr lang="fr-FR" sz="1200" dirty="0">
                <a:cs typeface="Poppins" panose="00000500000000000000" pitchFamily="2" charset="0"/>
              </a:rPr>
              <a:t> Materials Science, 2020</a:t>
            </a:r>
            <a:endParaRPr lang="fr-FR" sz="12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ACB95EC-2383-481D-9405-7C8F5ECF52C9}"/>
              </a:ext>
            </a:extLst>
          </p:cNvPr>
          <p:cNvSpPr txBox="1"/>
          <p:nvPr/>
        </p:nvSpPr>
        <p:spPr>
          <a:xfrm>
            <a:off x="262785" y="5438731"/>
            <a:ext cx="3567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cs typeface="Poppins" panose="00000500000000000000" pitchFamily="2" charset="0"/>
              </a:rPr>
              <a:t>[1] J. Léchelle and al. «</a:t>
            </a:r>
            <a:r>
              <a:rPr lang="en-US" sz="1200" i="0" dirty="0">
                <a:solidFill>
                  <a:srgbClr val="161718"/>
                </a:solidFill>
                <a:effectLst/>
              </a:rPr>
              <a:t>A sub-granular scale model for solid state free sintering: results on the evolution of two </a:t>
            </a:r>
            <a:r>
              <a:rPr lang="en-US" sz="1200" dirty="0">
                <a:solidFill>
                  <a:srgbClr val="161718"/>
                </a:solidFill>
              </a:rPr>
              <a:t>grains</a:t>
            </a:r>
            <a:r>
              <a:rPr lang="fr-FR" sz="1200" dirty="0">
                <a:cs typeface="Poppins" panose="00000500000000000000" pitchFamily="2" charset="0"/>
              </a:rPr>
              <a:t>», Journal of </a:t>
            </a:r>
            <a:r>
              <a:rPr lang="fr-FR" sz="1200" dirty="0" err="1">
                <a:cs typeface="Poppins" panose="00000500000000000000" pitchFamily="2" charset="0"/>
              </a:rPr>
              <a:t>chemical</a:t>
            </a:r>
            <a:r>
              <a:rPr lang="fr-FR" sz="1200" dirty="0">
                <a:cs typeface="Poppins" panose="00000500000000000000" pitchFamily="2" charset="0"/>
              </a:rPr>
              <a:t> </a:t>
            </a:r>
            <a:r>
              <a:rPr lang="fr-FR" sz="1200" dirty="0" err="1">
                <a:cs typeface="Poppins" panose="00000500000000000000" pitchFamily="2" charset="0"/>
              </a:rPr>
              <a:t>technology</a:t>
            </a:r>
            <a:r>
              <a:rPr lang="fr-FR" sz="1200" dirty="0">
                <a:cs typeface="Poppins" panose="00000500000000000000" pitchFamily="2" charset="0"/>
              </a:rPr>
              <a:t> and </a:t>
            </a:r>
            <a:r>
              <a:rPr lang="fr-FR" sz="1200" dirty="0" err="1">
                <a:cs typeface="Poppins" panose="00000500000000000000" pitchFamily="2" charset="0"/>
              </a:rPr>
              <a:t>metallurgy</a:t>
            </a:r>
            <a:r>
              <a:rPr lang="fr-FR" sz="1200" dirty="0">
                <a:cs typeface="Poppins" panose="00000500000000000000" pitchFamily="2" charset="0"/>
              </a:rPr>
              <a:t>, 2014 </a:t>
            </a:r>
            <a:endParaRPr lang="fr-FR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F3EA39A-9091-4FD9-B482-00B5974A06DA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15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202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ACEC13D-3188-43A3-A943-F809F176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943277"/>
            <a:ext cx="5220000" cy="4970162"/>
          </a:xfrm>
        </p:spPr>
        <p:txBody>
          <a:bodyPr/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SALAMMBO : FE Adaptive 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meshes</a:t>
            </a:r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 [1]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/>
              <a:t>CEA Software </a:t>
            </a:r>
            <a:r>
              <a:rPr lang="fr-FR" dirty="0" err="1"/>
              <a:t>algorithm</a:t>
            </a:r>
            <a:r>
              <a:rPr lang="fr-FR" dirty="0"/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0CF544-AB98-40CC-A3C3-F4D7F63A5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5403" y="1774074"/>
            <a:ext cx="6826601" cy="4578585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CA8053E4-2772-48F9-B0AF-0E403FC6C7C9}"/>
              </a:ext>
            </a:extLst>
          </p:cNvPr>
          <p:cNvGrpSpPr/>
          <p:nvPr/>
        </p:nvGrpSpPr>
        <p:grpSpPr>
          <a:xfrm>
            <a:off x="-233371" y="1282637"/>
            <a:ext cx="5640280" cy="4406758"/>
            <a:chOff x="-617375" y="1342236"/>
            <a:chExt cx="5640280" cy="4406758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36BB70A1-9EBE-4C52-AA71-B78B171574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48269" y="1342236"/>
              <a:ext cx="3374636" cy="4087309"/>
              <a:chOff x="3895650" y="1644966"/>
              <a:chExt cx="2198578" cy="2502794"/>
            </a:xfrm>
          </p:grpSpPr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BB464852-E2A7-4405-808E-C44B1F2FAA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47140" b="25707"/>
              <a:stretch/>
            </p:blipFill>
            <p:spPr>
              <a:xfrm>
                <a:off x="3895650" y="1781108"/>
                <a:ext cx="2198578" cy="2366652"/>
              </a:xfrm>
              <a:prstGeom prst="rect">
                <a:avLst/>
              </a:prstGeom>
            </p:spPr>
          </p:pic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36A737E4-4CA1-4434-900A-8EF9E95ED2B8}"/>
                  </a:ext>
                </a:extLst>
              </p:cNvPr>
              <p:cNvSpPr txBox="1"/>
              <p:nvPr/>
            </p:nvSpPr>
            <p:spPr>
              <a:xfrm>
                <a:off x="4934762" y="1644966"/>
                <a:ext cx="120352" cy="2261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fr-FR" b="1" dirty="0"/>
              </a:p>
            </p:txBody>
          </p:sp>
        </p:grp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48B76CA-3F67-4854-8C65-BE875232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34" y="4174328"/>
              <a:ext cx="783763" cy="979704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FCF2A2B-B1BB-4296-A31F-62F1AD3C3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4093" y="5267873"/>
              <a:ext cx="1850979" cy="481121"/>
            </a:xfrm>
            <a:prstGeom prst="rect">
              <a:avLst/>
            </a:prstGeom>
          </p:spPr>
        </p:pic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48E1CBB0-582D-49A5-96BB-F2DFBB147A0A}"/>
                </a:ext>
              </a:extLst>
            </p:cNvPr>
            <p:cNvGrpSpPr/>
            <p:nvPr/>
          </p:nvGrpSpPr>
          <p:grpSpPr>
            <a:xfrm>
              <a:off x="-617375" y="1756078"/>
              <a:ext cx="5434955" cy="3884819"/>
              <a:chOff x="-1819125" y="1246495"/>
              <a:chExt cx="6740315" cy="481786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F421C9B-79E9-4633-A19F-56B8B460A819}"/>
                  </a:ext>
                </a:extLst>
              </p:cNvPr>
              <p:cNvSpPr/>
              <p:nvPr/>
            </p:nvSpPr>
            <p:spPr bwMode="auto">
              <a:xfrm>
                <a:off x="1795843" y="1407327"/>
                <a:ext cx="2821190" cy="28332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449262"/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Stress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field</a:t>
                </a:r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calculation</a:t>
                </a:r>
                <a:endParaRPr lang="fr-FR" sz="1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8721A86-7D00-41A9-BEC7-7CB074197C04}"/>
                  </a:ext>
                </a:extLst>
              </p:cNvPr>
              <p:cNvSpPr/>
              <p:nvPr/>
            </p:nvSpPr>
            <p:spPr bwMode="auto">
              <a:xfrm>
                <a:off x="1829333" y="2042917"/>
                <a:ext cx="2718821" cy="32347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49262"/>
                <a:endParaRPr lang="fr-FR" sz="16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82DA76B-D5E0-4CBD-A826-1275FACC6ED9}"/>
                  </a:ext>
                </a:extLst>
              </p:cNvPr>
              <p:cNvSpPr txBox="1"/>
              <p:nvPr/>
            </p:nvSpPr>
            <p:spPr>
              <a:xfrm>
                <a:off x="1687263" y="2016655"/>
                <a:ext cx="3075849" cy="648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Material</a:t>
                </a:r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flows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calculation</a:t>
                </a:r>
                <a:endParaRPr lang="fr-FR" sz="1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EAC947B2-8AC2-435C-A2E3-B6C7C0426E36}"/>
                  </a:ext>
                </a:extLst>
              </p:cNvPr>
              <p:cNvGrpSpPr/>
              <p:nvPr/>
            </p:nvGrpSpPr>
            <p:grpSpPr>
              <a:xfrm>
                <a:off x="1509717" y="2653172"/>
                <a:ext cx="3321651" cy="916075"/>
                <a:chOff x="10434648" y="36319079"/>
                <a:chExt cx="3321651" cy="916075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29EE0882-B83C-4474-ADCD-234D991DA60A}"/>
                    </a:ext>
                  </a:extLst>
                </p:cNvPr>
                <p:cNvSpPr/>
                <p:nvPr/>
              </p:nvSpPr>
              <p:spPr bwMode="auto">
                <a:xfrm>
                  <a:off x="10776657" y="36383114"/>
                  <a:ext cx="2643398" cy="48118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FC40AD50-4282-4D4F-9CA4-69452E9B91EB}"/>
                    </a:ext>
                  </a:extLst>
                </p:cNvPr>
                <p:cNvSpPr txBox="1"/>
                <p:nvPr/>
              </p:nvSpPr>
              <p:spPr>
                <a:xfrm>
                  <a:off x="10434648" y="36319079"/>
                  <a:ext cx="3321651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Material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balance on surface triangles</a:t>
                  </a:r>
                </a:p>
                <a:p>
                  <a:endParaRPr lang="fr-FR" sz="1400" dirty="0"/>
                </a:p>
              </p:txBody>
            </p:sp>
          </p:grpSp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E40F5656-608A-4FB4-8460-7B1DDF8159A2}"/>
                  </a:ext>
                </a:extLst>
              </p:cNvPr>
              <p:cNvGrpSpPr/>
              <p:nvPr/>
            </p:nvGrpSpPr>
            <p:grpSpPr>
              <a:xfrm>
                <a:off x="1792931" y="3564308"/>
                <a:ext cx="2755223" cy="916075"/>
                <a:chOff x="10698555" y="36152997"/>
                <a:chExt cx="2755223" cy="916075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B9AADBE8-6CE4-47C9-9215-B2EC47E550C8}"/>
                    </a:ext>
                  </a:extLst>
                </p:cNvPr>
                <p:cNvSpPr/>
                <p:nvPr/>
              </p:nvSpPr>
              <p:spPr bwMode="auto">
                <a:xfrm>
                  <a:off x="10808578" y="36209601"/>
                  <a:ext cx="2592172" cy="548629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408BAC12-73E3-4271-8341-10725B49CAD3}"/>
                    </a:ext>
                  </a:extLst>
                </p:cNvPr>
                <p:cNvSpPr txBox="1"/>
                <p:nvPr/>
              </p:nvSpPr>
              <p:spPr>
                <a:xfrm>
                  <a:off x="10698555" y="36152997"/>
                  <a:ext cx="2755223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Displacement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surface </a:t>
                  </a:r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nodes</a:t>
                  </a:r>
                  <a:endPara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  <a:p>
                  <a:endParaRPr lang="fr-FR" sz="1400" dirty="0"/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9795B266-58D9-411F-81D9-EED27880B8FD}"/>
                  </a:ext>
                </a:extLst>
              </p:cNvPr>
              <p:cNvGrpSpPr/>
              <p:nvPr/>
            </p:nvGrpSpPr>
            <p:grpSpPr>
              <a:xfrm>
                <a:off x="1769008" y="4509281"/>
                <a:ext cx="2895967" cy="916075"/>
                <a:chOff x="10674631" y="36041820"/>
                <a:chExt cx="2895967" cy="916075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5E86C128-C639-4B8D-89B0-ECD0DFE589A9}"/>
                    </a:ext>
                  </a:extLst>
                </p:cNvPr>
                <p:cNvSpPr/>
                <p:nvPr/>
              </p:nvSpPr>
              <p:spPr bwMode="auto">
                <a:xfrm>
                  <a:off x="10734956" y="36067998"/>
                  <a:ext cx="2760294" cy="514101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A935AA5-7BB9-4604-8D60-7DC90093C179}"/>
                    </a:ext>
                  </a:extLst>
                </p:cNvPr>
                <p:cNvSpPr txBox="1"/>
                <p:nvPr/>
              </p:nvSpPr>
              <p:spPr>
                <a:xfrm>
                  <a:off x="10674631" y="36041820"/>
                  <a:ext cx="2895967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Smoothing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the surface </a:t>
                  </a:r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mesh</a:t>
                  </a:r>
                  <a:endPara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  <a:p>
                  <a:endParaRPr lang="fr-FR" sz="1400" dirty="0"/>
                </a:p>
              </p:txBody>
            </p:sp>
          </p:grpSp>
          <p:grpSp>
            <p:nvGrpSpPr>
              <p:cNvPr id="38" name="Groupe 37">
                <a:extLst>
                  <a:ext uri="{FF2B5EF4-FFF2-40B4-BE49-F238E27FC236}">
                    <a16:creationId xmlns:a16="http://schemas.microsoft.com/office/drawing/2014/main" id="{6FE3C213-1CCB-4598-B890-1719196A1437}"/>
                  </a:ext>
                </a:extLst>
              </p:cNvPr>
              <p:cNvGrpSpPr/>
              <p:nvPr/>
            </p:nvGrpSpPr>
            <p:grpSpPr>
              <a:xfrm>
                <a:off x="1474413" y="5415477"/>
                <a:ext cx="3446777" cy="648886"/>
                <a:chOff x="10333782" y="35961534"/>
                <a:chExt cx="3446777" cy="648886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D5CCDB72-C96C-4914-B05D-6E0236A4DACC}"/>
                    </a:ext>
                  </a:extLst>
                </p:cNvPr>
                <p:cNvSpPr/>
                <p:nvPr/>
              </p:nvSpPr>
              <p:spPr bwMode="auto">
                <a:xfrm>
                  <a:off x="10688703" y="36000311"/>
                  <a:ext cx="2665792" cy="29808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8D025A79-6922-4497-95D4-19695999CEB2}"/>
                    </a:ext>
                  </a:extLst>
                </p:cNvPr>
                <p:cNvSpPr txBox="1"/>
                <p:nvPr/>
              </p:nvSpPr>
              <p:spPr>
                <a:xfrm>
                  <a:off x="10333782" y="35961534"/>
                  <a:ext cx="3446777" cy="648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Remeshing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the volume</a:t>
                  </a:r>
                </a:p>
                <a:p>
                  <a:endParaRPr lang="fr-FR" sz="1400" dirty="0"/>
                </a:p>
              </p:txBody>
            </p:sp>
          </p:grp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FF65A137-B7E9-465F-818D-B2B1965E2279}"/>
                  </a:ext>
                </a:extLst>
              </p:cNvPr>
              <p:cNvSpPr txBox="1"/>
              <p:nvPr/>
            </p:nvSpPr>
            <p:spPr>
              <a:xfrm>
                <a:off x="-1626841" y="3631376"/>
                <a:ext cx="3165142" cy="87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Interfaces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evolution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Lagrangian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approch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FF65DBEB-59FD-40FD-8F67-C41299D87A90}"/>
                  </a:ext>
                </a:extLst>
              </p:cNvPr>
              <p:cNvSpPr txBox="1"/>
              <p:nvPr/>
            </p:nvSpPr>
            <p:spPr>
              <a:xfrm>
                <a:off x="-1736633" y="2271475"/>
                <a:ext cx="3328840" cy="839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Thermodynamic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section</a:t>
                </a:r>
              </a:p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2D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Finite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Volume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solving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200" dirty="0"/>
              </a:p>
            </p:txBody>
          </p: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BC9D4440-C8B0-46FA-9B9D-F94742D8B80C}"/>
                  </a:ext>
                </a:extLst>
              </p:cNvPr>
              <p:cNvSpPr txBox="1"/>
              <p:nvPr/>
            </p:nvSpPr>
            <p:spPr>
              <a:xfrm>
                <a:off x="-1819125" y="1246495"/>
                <a:ext cx="3328841" cy="87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Mechanical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section</a:t>
                </a:r>
              </a:p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3D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Finite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Element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solving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</p:grpSp>
      </p:grp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D7008E50-5AB0-4366-8ABA-6F35C88F587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0" name="Picture 4" descr="Gmsh / Gmsh · GitLab">
            <a:extLst>
              <a:ext uri="{FF2B5EF4-FFF2-40B4-BE49-F238E27FC236}">
                <a16:creationId xmlns:a16="http://schemas.microsoft.com/office/drawing/2014/main" id="{7369626B-794E-4AE0-BC86-8D599AB0F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8" b="5095"/>
          <a:stretch/>
        </p:blipFill>
        <p:spPr bwMode="auto">
          <a:xfrm>
            <a:off x="5418425" y="834013"/>
            <a:ext cx="1528253" cy="123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ZoneTexte 61">
            <a:extLst>
              <a:ext uri="{FF2B5EF4-FFF2-40B4-BE49-F238E27FC236}">
                <a16:creationId xmlns:a16="http://schemas.microsoft.com/office/drawing/2014/main" id="{8B7E79D0-E050-456F-AB28-2D77886AEFA8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42" name="Espace réservé du numéro de diapositive 5">
            <a:extLst>
              <a:ext uri="{FF2B5EF4-FFF2-40B4-BE49-F238E27FC236}">
                <a16:creationId xmlns:a16="http://schemas.microsoft.com/office/drawing/2014/main" id="{53978A92-475A-4277-A062-F09DA0EA6255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16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E604112-45FF-4610-80D7-9DEBFB345F68}"/>
              </a:ext>
            </a:extLst>
          </p:cNvPr>
          <p:cNvSpPr txBox="1"/>
          <p:nvPr/>
        </p:nvSpPr>
        <p:spPr>
          <a:xfrm>
            <a:off x="2176264" y="5480999"/>
            <a:ext cx="3567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cs typeface="Poppins" panose="00000500000000000000" pitchFamily="2" charset="0"/>
              </a:rPr>
              <a:t>[1] J. Léchelle and al. «</a:t>
            </a:r>
            <a:r>
              <a:rPr lang="en-US" sz="1200" i="0" dirty="0">
                <a:solidFill>
                  <a:srgbClr val="161718"/>
                </a:solidFill>
                <a:effectLst/>
              </a:rPr>
              <a:t>A sub-granular scale model for solid state free sintering: results on the evolution of two </a:t>
            </a:r>
            <a:r>
              <a:rPr lang="en-US" sz="1200" dirty="0">
                <a:solidFill>
                  <a:srgbClr val="161718"/>
                </a:solidFill>
              </a:rPr>
              <a:t>grains</a:t>
            </a:r>
            <a:r>
              <a:rPr lang="fr-FR" sz="1200" dirty="0">
                <a:cs typeface="Poppins" panose="00000500000000000000" pitchFamily="2" charset="0"/>
              </a:rPr>
              <a:t>», Journal of </a:t>
            </a:r>
            <a:r>
              <a:rPr lang="fr-FR" sz="1200" dirty="0" err="1">
                <a:cs typeface="Poppins" panose="00000500000000000000" pitchFamily="2" charset="0"/>
              </a:rPr>
              <a:t>chemical</a:t>
            </a:r>
            <a:r>
              <a:rPr lang="fr-FR" sz="1200" dirty="0">
                <a:cs typeface="Poppins" panose="00000500000000000000" pitchFamily="2" charset="0"/>
              </a:rPr>
              <a:t> </a:t>
            </a:r>
            <a:r>
              <a:rPr lang="fr-FR" sz="1200" dirty="0" err="1">
                <a:cs typeface="Poppins" panose="00000500000000000000" pitchFamily="2" charset="0"/>
              </a:rPr>
              <a:t>technology</a:t>
            </a:r>
            <a:r>
              <a:rPr lang="fr-FR" sz="1200" dirty="0">
                <a:cs typeface="Poppins" panose="00000500000000000000" pitchFamily="2" charset="0"/>
              </a:rPr>
              <a:t> and </a:t>
            </a:r>
            <a:r>
              <a:rPr lang="fr-FR" sz="1200" dirty="0" err="1">
                <a:cs typeface="Poppins" panose="00000500000000000000" pitchFamily="2" charset="0"/>
              </a:rPr>
              <a:t>metallurgy</a:t>
            </a:r>
            <a:r>
              <a:rPr lang="fr-FR" sz="1200" dirty="0">
                <a:cs typeface="Poppins" panose="00000500000000000000" pitchFamily="2" charset="0"/>
              </a:rPr>
              <a:t>, 2014 </a:t>
            </a:r>
            <a:endParaRPr lang="fr-FR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0A4287E4-D252-4C04-AAB9-5310117F8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841" y="714975"/>
            <a:ext cx="712174" cy="80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192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4" descr="Gmsh / Gmsh · GitLab">
            <a:extLst>
              <a:ext uri="{FF2B5EF4-FFF2-40B4-BE49-F238E27FC236}">
                <a16:creationId xmlns:a16="http://schemas.microsoft.com/office/drawing/2014/main" id="{1956B1EF-DD28-4357-90F0-A68F8D137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5"/>
          <a:stretch/>
        </p:blipFill>
        <p:spPr bwMode="auto">
          <a:xfrm>
            <a:off x="5418425" y="620085"/>
            <a:ext cx="1528253" cy="14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ACEC13D-3188-43A3-A943-F809F176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943277"/>
            <a:ext cx="5220000" cy="4970162"/>
          </a:xfrm>
        </p:spPr>
        <p:txBody>
          <a:bodyPr/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SALAMMBO : FE Adaptive 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meshes</a:t>
            </a:r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 [1]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569070-68A1-45FF-9389-72A1E5C093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70170" y="943277"/>
            <a:ext cx="5709400" cy="5901782"/>
          </a:xfrm>
        </p:spPr>
        <p:txBody>
          <a:bodyPr>
            <a:normAutofit/>
          </a:bodyPr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INFERNO : Phase-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field</a:t>
            </a:r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modelling</a:t>
            </a:r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 [3]</a:t>
            </a: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/>
              <a:t>CEA Software </a:t>
            </a:r>
            <a:r>
              <a:rPr lang="fr-FR" dirty="0" err="1"/>
              <a:t>algorithm</a:t>
            </a:r>
            <a:r>
              <a:rPr lang="fr-FR" dirty="0"/>
              <a:t>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96E4E39-F12B-4353-8529-EAE48CF3E1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4921" r="12858" b="9702"/>
          <a:stretch/>
        </p:blipFill>
        <p:spPr>
          <a:xfrm>
            <a:off x="9666085" y="1262812"/>
            <a:ext cx="1482289" cy="17093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0CF544-AB98-40CC-A3C3-F4D7F63A5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75403" y="1774074"/>
            <a:ext cx="6826601" cy="4578585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73A55DB4-64DE-429A-BAF8-C1D8D321E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326" y="1060052"/>
            <a:ext cx="801753" cy="80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Diagramme 1">
                <a:extLst>
                  <a:ext uri="{FF2B5EF4-FFF2-40B4-BE49-F238E27FC236}">
                    <a16:creationId xmlns:a16="http://schemas.microsoft.com/office/drawing/2014/main" id="{47DA5442-BE93-4C70-818D-C242BBB9D7D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85023205"/>
                  </p:ext>
                </p:extLst>
              </p:nvPr>
            </p:nvGraphicFramePr>
            <p:xfrm>
              <a:off x="6603218" y="1923027"/>
              <a:ext cx="5220000" cy="436657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Choice>
        <mc:Fallback>
          <p:graphicFrame>
            <p:nvGraphicFramePr>
              <p:cNvPr id="2" name="Diagramme 1">
                <a:extLst>
                  <a:ext uri="{FF2B5EF4-FFF2-40B4-BE49-F238E27FC236}">
                    <a16:creationId xmlns:a16="http://schemas.microsoft.com/office/drawing/2014/main" id="{47DA5442-BE93-4C70-818D-C242BBB9D7D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85023205"/>
                  </p:ext>
                </p:extLst>
              </p:nvPr>
            </p:nvGraphicFramePr>
            <p:xfrm>
              <a:off x="6603218" y="1923027"/>
              <a:ext cx="5220000" cy="436657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2" r:lo="rId8" r:qs="rId9" r:cs="rId10"/>
              </a:graphicData>
            </a:graphic>
          </p:graphicFrame>
        </mc:Fallback>
      </mc:AlternateContent>
      <p:sp>
        <p:nvSpPr>
          <p:cNvPr id="11" name="Flèche : courbe vers la gauche 10">
            <a:extLst>
              <a:ext uri="{FF2B5EF4-FFF2-40B4-BE49-F238E27FC236}">
                <a16:creationId xmlns:a16="http://schemas.microsoft.com/office/drawing/2014/main" id="{EA596E5A-95C3-4F3D-9FA9-5674A7E53852}"/>
              </a:ext>
            </a:extLst>
          </p:cNvPr>
          <p:cNvSpPr/>
          <p:nvPr/>
        </p:nvSpPr>
        <p:spPr>
          <a:xfrm rot="10800000">
            <a:off x="5887455" y="2145622"/>
            <a:ext cx="1191134" cy="3767817"/>
          </a:xfrm>
          <a:prstGeom prst="curvedLeftArrow">
            <a:avLst>
              <a:gd name="adj1" fmla="val 25000"/>
              <a:gd name="adj2" fmla="val 46742"/>
              <a:gd name="adj3" fmla="val 3954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AD327D20-2523-466B-95AF-A10F9FC59E07}"/>
              </a:ext>
            </a:extLst>
          </p:cNvPr>
          <p:cNvGrpSpPr/>
          <p:nvPr/>
        </p:nvGrpSpPr>
        <p:grpSpPr>
          <a:xfrm>
            <a:off x="-233371" y="1282637"/>
            <a:ext cx="5640280" cy="4298661"/>
            <a:chOff x="-617375" y="1342236"/>
            <a:chExt cx="5640280" cy="4298661"/>
          </a:xfrm>
        </p:grpSpPr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CCDE7DF9-237F-4DB2-80EE-97051FFD71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48269" y="1342236"/>
              <a:ext cx="3374636" cy="4087309"/>
              <a:chOff x="3895650" y="1644966"/>
              <a:chExt cx="2198578" cy="2502794"/>
            </a:xfrm>
          </p:grpSpPr>
          <p:pic>
            <p:nvPicPr>
              <p:cNvPr id="73" name="Image 72">
                <a:extLst>
                  <a:ext uri="{FF2B5EF4-FFF2-40B4-BE49-F238E27FC236}">
                    <a16:creationId xmlns:a16="http://schemas.microsoft.com/office/drawing/2014/main" id="{0B3BE78A-4388-433C-BE09-2F3E0E9FB0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47140" b="25707"/>
              <a:stretch/>
            </p:blipFill>
            <p:spPr>
              <a:xfrm>
                <a:off x="3895650" y="1781108"/>
                <a:ext cx="2198578" cy="2366652"/>
              </a:xfrm>
              <a:prstGeom prst="rect">
                <a:avLst/>
              </a:prstGeom>
            </p:spPr>
          </p:pic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2F2CAAE6-5790-436F-A19C-73C946123E68}"/>
                  </a:ext>
                </a:extLst>
              </p:cNvPr>
              <p:cNvSpPr txBox="1"/>
              <p:nvPr/>
            </p:nvSpPr>
            <p:spPr>
              <a:xfrm>
                <a:off x="4934762" y="1644966"/>
                <a:ext cx="120352" cy="2261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fr-FR" b="1" dirty="0"/>
              </a:p>
            </p:txBody>
          </p:sp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D7768F66-1F3D-44EB-B533-64F006B327CE}"/>
                </a:ext>
              </a:extLst>
            </p:cNvPr>
            <p:cNvGrpSpPr/>
            <p:nvPr/>
          </p:nvGrpSpPr>
          <p:grpSpPr>
            <a:xfrm>
              <a:off x="-617375" y="1756078"/>
              <a:ext cx="5434955" cy="3884819"/>
              <a:chOff x="-1819125" y="1246495"/>
              <a:chExt cx="6740315" cy="4817868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3180A35-E311-4806-8564-A6EE8948A0F3}"/>
                  </a:ext>
                </a:extLst>
              </p:cNvPr>
              <p:cNvSpPr/>
              <p:nvPr/>
            </p:nvSpPr>
            <p:spPr bwMode="auto">
              <a:xfrm>
                <a:off x="1795843" y="1407327"/>
                <a:ext cx="2821190" cy="28332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449262"/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Stress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field</a:t>
                </a:r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calculation</a:t>
                </a:r>
                <a:endParaRPr lang="fr-FR" sz="1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EE10FCEC-86E6-43AA-A9CA-D2BC8C7398F2}"/>
                  </a:ext>
                </a:extLst>
              </p:cNvPr>
              <p:cNvSpPr/>
              <p:nvPr/>
            </p:nvSpPr>
            <p:spPr bwMode="auto">
              <a:xfrm>
                <a:off x="1829333" y="2042917"/>
                <a:ext cx="2718821" cy="32347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49262"/>
                <a:endParaRPr lang="fr-FR" sz="16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0A3AC4CA-C974-49BA-8205-0CB306D55D6A}"/>
                  </a:ext>
                </a:extLst>
              </p:cNvPr>
              <p:cNvSpPr txBox="1"/>
              <p:nvPr/>
            </p:nvSpPr>
            <p:spPr>
              <a:xfrm>
                <a:off x="1687263" y="2016655"/>
                <a:ext cx="3075849" cy="648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Material</a:t>
                </a:r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flows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calculation</a:t>
                </a:r>
                <a:endParaRPr lang="fr-FR" sz="1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D9285B86-AD1C-440C-ACB7-DF363387CDFD}"/>
                  </a:ext>
                </a:extLst>
              </p:cNvPr>
              <p:cNvGrpSpPr/>
              <p:nvPr/>
            </p:nvGrpSpPr>
            <p:grpSpPr>
              <a:xfrm>
                <a:off x="1509717" y="2653172"/>
                <a:ext cx="3321651" cy="916075"/>
                <a:chOff x="10434648" y="36319079"/>
                <a:chExt cx="3321651" cy="916075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1169B2DB-900B-4A99-A57D-D1C620357444}"/>
                    </a:ext>
                  </a:extLst>
                </p:cNvPr>
                <p:cNvSpPr/>
                <p:nvPr/>
              </p:nvSpPr>
              <p:spPr bwMode="auto">
                <a:xfrm>
                  <a:off x="10776657" y="36383114"/>
                  <a:ext cx="2643398" cy="48118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2" name="ZoneTexte 71">
                  <a:extLst>
                    <a:ext uri="{FF2B5EF4-FFF2-40B4-BE49-F238E27FC236}">
                      <a16:creationId xmlns:a16="http://schemas.microsoft.com/office/drawing/2014/main" id="{CA6AA408-923B-4A38-9E5B-FC7932709856}"/>
                    </a:ext>
                  </a:extLst>
                </p:cNvPr>
                <p:cNvSpPr txBox="1"/>
                <p:nvPr/>
              </p:nvSpPr>
              <p:spPr>
                <a:xfrm>
                  <a:off x="10434648" y="36319079"/>
                  <a:ext cx="3321651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Material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balance on surface triangles</a:t>
                  </a:r>
                </a:p>
                <a:p>
                  <a:endParaRPr lang="fr-FR" sz="1400" dirty="0"/>
                </a:p>
              </p:txBody>
            </p:sp>
          </p:grpSp>
          <p:grpSp>
            <p:nvGrpSpPr>
              <p:cNvPr id="59" name="Groupe 58">
                <a:extLst>
                  <a:ext uri="{FF2B5EF4-FFF2-40B4-BE49-F238E27FC236}">
                    <a16:creationId xmlns:a16="http://schemas.microsoft.com/office/drawing/2014/main" id="{4AD5AB68-E1F6-4144-A09B-575B2A6E1C1E}"/>
                  </a:ext>
                </a:extLst>
              </p:cNvPr>
              <p:cNvGrpSpPr/>
              <p:nvPr/>
            </p:nvGrpSpPr>
            <p:grpSpPr>
              <a:xfrm>
                <a:off x="1792931" y="3564308"/>
                <a:ext cx="2755223" cy="916075"/>
                <a:chOff x="10698555" y="36152997"/>
                <a:chExt cx="2755223" cy="916075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9DB776FC-7474-4B21-BDF1-B5ADED574511}"/>
                    </a:ext>
                  </a:extLst>
                </p:cNvPr>
                <p:cNvSpPr/>
                <p:nvPr/>
              </p:nvSpPr>
              <p:spPr bwMode="auto">
                <a:xfrm>
                  <a:off x="10808578" y="36209601"/>
                  <a:ext cx="2592172" cy="548629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0" name="ZoneTexte 69">
                  <a:extLst>
                    <a:ext uri="{FF2B5EF4-FFF2-40B4-BE49-F238E27FC236}">
                      <a16:creationId xmlns:a16="http://schemas.microsoft.com/office/drawing/2014/main" id="{3731E066-072C-4408-97E3-70E5917F4411}"/>
                    </a:ext>
                  </a:extLst>
                </p:cNvPr>
                <p:cNvSpPr txBox="1"/>
                <p:nvPr/>
              </p:nvSpPr>
              <p:spPr>
                <a:xfrm>
                  <a:off x="10698555" y="36152997"/>
                  <a:ext cx="2755223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Displacement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surface </a:t>
                  </a:r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nodes</a:t>
                  </a:r>
                  <a:endPara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  <a:p>
                  <a:endParaRPr lang="fr-FR" sz="1400" dirty="0"/>
                </a:p>
              </p:txBody>
            </p:sp>
          </p:grp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8CB74276-4649-4131-A3F4-775C161904B1}"/>
                  </a:ext>
                </a:extLst>
              </p:cNvPr>
              <p:cNvGrpSpPr/>
              <p:nvPr/>
            </p:nvGrpSpPr>
            <p:grpSpPr>
              <a:xfrm>
                <a:off x="1769008" y="4509281"/>
                <a:ext cx="2895967" cy="916075"/>
                <a:chOff x="10674631" y="36041820"/>
                <a:chExt cx="2895967" cy="916075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6E6F1007-5ABD-407C-8473-A8C3FA47502C}"/>
                    </a:ext>
                  </a:extLst>
                </p:cNvPr>
                <p:cNvSpPr/>
                <p:nvPr/>
              </p:nvSpPr>
              <p:spPr bwMode="auto">
                <a:xfrm>
                  <a:off x="10734956" y="36067998"/>
                  <a:ext cx="2760294" cy="514101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8" name="ZoneTexte 67">
                  <a:extLst>
                    <a:ext uri="{FF2B5EF4-FFF2-40B4-BE49-F238E27FC236}">
                      <a16:creationId xmlns:a16="http://schemas.microsoft.com/office/drawing/2014/main" id="{358EBAFC-E7B9-4FE1-A49D-5E688A0EF8D0}"/>
                    </a:ext>
                  </a:extLst>
                </p:cNvPr>
                <p:cNvSpPr txBox="1"/>
                <p:nvPr/>
              </p:nvSpPr>
              <p:spPr>
                <a:xfrm>
                  <a:off x="10674631" y="36041820"/>
                  <a:ext cx="2895967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Smoothing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the surface </a:t>
                  </a:r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mesh</a:t>
                  </a:r>
                  <a:endPara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  <a:p>
                  <a:endParaRPr lang="fr-FR" sz="1400" dirty="0"/>
                </a:p>
              </p:txBody>
            </p:sp>
          </p:grpSp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8827BAB8-8298-41DC-BA46-213238CE252C}"/>
                  </a:ext>
                </a:extLst>
              </p:cNvPr>
              <p:cNvGrpSpPr/>
              <p:nvPr/>
            </p:nvGrpSpPr>
            <p:grpSpPr>
              <a:xfrm>
                <a:off x="1474413" y="5415477"/>
                <a:ext cx="3446777" cy="648886"/>
                <a:chOff x="10333782" y="35961534"/>
                <a:chExt cx="3446777" cy="648886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607D0AC2-FB30-4A62-9689-D24B0C35CAB3}"/>
                    </a:ext>
                  </a:extLst>
                </p:cNvPr>
                <p:cNvSpPr/>
                <p:nvPr/>
              </p:nvSpPr>
              <p:spPr bwMode="auto">
                <a:xfrm>
                  <a:off x="10688703" y="36000311"/>
                  <a:ext cx="2665792" cy="29808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EB19876E-E542-4661-B13F-32BE0681A6F2}"/>
                    </a:ext>
                  </a:extLst>
                </p:cNvPr>
                <p:cNvSpPr txBox="1"/>
                <p:nvPr/>
              </p:nvSpPr>
              <p:spPr>
                <a:xfrm>
                  <a:off x="10333782" y="35961534"/>
                  <a:ext cx="3446777" cy="648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Remeshing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the volume</a:t>
                  </a:r>
                </a:p>
                <a:p>
                  <a:endParaRPr lang="fr-FR" sz="1400" dirty="0"/>
                </a:p>
              </p:txBody>
            </p:sp>
          </p:grpSp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F1F3EF50-D942-4290-A619-63C06992CC92}"/>
                  </a:ext>
                </a:extLst>
              </p:cNvPr>
              <p:cNvSpPr txBox="1"/>
              <p:nvPr/>
            </p:nvSpPr>
            <p:spPr>
              <a:xfrm>
                <a:off x="-1626841" y="3631376"/>
                <a:ext cx="3165142" cy="87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Interfaces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evolution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Lagrangian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approch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FBFBD1FA-1C2C-4DA4-8D4A-4931928D8A2A}"/>
                  </a:ext>
                </a:extLst>
              </p:cNvPr>
              <p:cNvSpPr txBox="1"/>
              <p:nvPr/>
            </p:nvSpPr>
            <p:spPr>
              <a:xfrm>
                <a:off x="-1736633" y="2271475"/>
                <a:ext cx="3328840" cy="839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Thermodynamic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section</a:t>
                </a:r>
              </a:p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2D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Finite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Volume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solving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200" dirty="0"/>
              </a:p>
            </p:txBody>
          </p:sp>
          <p:sp>
            <p:nvSpPr>
              <p:cNvPr id="64" name="ZoneTexte 63">
                <a:extLst>
                  <a:ext uri="{FF2B5EF4-FFF2-40B4-BE49-F238E27FC236}">
                    <a16:creationId xmlns:a16="http://schemas.microsoft.com/office/drawing/2014/main" id="{57D6B6B1-056D-44DE-A5BE-B9655ED0D9B6}"/>
                  </a:ext>
                </a:extLst>
              </p:cNvPr>
              <p:cNvSpPr txBox="1"/>
              <p:nvPr/>
            </p:nvSpPr>
            <p:spPr>
              <a:xfrm>
                <a:off x="-1819125" y="1246495"/>
                <a:ext cx="3328841" cy="87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Mechanical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section</a:t>
                </a:r>
              </a:p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3D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Finite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Element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solving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</p:grpSp>
      </p:grpSp>
      <p:pic>
        <p:nvPicPr>
          <p:cNvPr id="76" name="Picture 2">
            <a:extLst>
              <a:ext uri="{FF2B5EF4-FFF2-40B4-BE49-F238E27FC236}">
                <a16:creationId xmlns:a16="http://schemas.microsoft.com/office/drawing/2014/main" id="{4A424A6A-946D-41EF-83A8-2652B177D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338" y="749509"/>
            <a:ext cx="712174" cy="80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ZoneTexte 77">
            <a:extLst>
              <a:ext uri="{FF2B5EF4-FFF2-40B4-BE49-F238E27FC236}">
                <a16:creationId xmlns:a16="http://schemas.microsoft.com/office/drawing/2014/main" id="{13C7FBB1-F668-4AE2-90C3-D5130C3E44CF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39" name="Espace réservé du numéro de diapositive 5">
            <a:extLst>
              <a:ext uri="{FF2B5EF4-FFF2-40B4-BE49-F238E27FC236}">
                <a16:creationId xmlns:a16="http://schemas.microsoft.com/office/drawing/2014/main" id="{033C33BC-6574-4E5A-87B1-8D100D9366AD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17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E17E5F-76DC-4E64-990A-DF7631903F6E}"/>
              </a:ext>
            </a:extLst>
          </p:cNvPr>
          <p:cNvSpPr txBox="1"/>
          <p:nvPr/>
        </p:nvSpPr>
        <p:spPr>
          <a:xfrm>
            <a:off x="6110425" y="6126449"/>
            <a:ext cx="527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ea typeface="Calibri" panose="020F0502020204030204" pitchFamily="34" charset="0"/>
              </a:rPr>
              <a:t>[3] </a:t>
            </a:r>
            <a:r>
              <a:rPr lang="en-US" sz="1200" dirty="0">
                <a:effectLst/>
                <a:latin typeface="Arial "/>
                <a:ea typeface="Calibri" panose="020F0502020204030204" pitchFamily="34" charset="0"/>
              </a:rPr>
              <a:t>L. Messina, “Phase-field modeling and benchmark of microstructure evolution in polycrystalline UO2 with the INFERNO code”, presented at the </a:t>
            </a:r>
            <a:r>
              <a:rPr lang="en-US" sz="1200" dirty="0" err="1">
                <a:effectLst/>
                <a:latin typeface="Arial "/>
                <a:ea typeface="Calibri" panose="020F0502020204030204" pitchFamily="34" charset="0"/>
              </a:rPr>
              <a:t>NuFuel</a:t>
            </a:r>
            <a:r>
              <a:rPr lang="en-US" sz="1200" dirty="0">
                <a:effectLst/>
                <a:latin typeface="Arial "/>
                <a:ea typeface="Calibri" panose="020F0502020204030204" pitchFamily="34" charset="0"/>
              </a:rPr>
              <a:t> conference, Delft, the Netherlands, Sept 18, 2025.</a:t>
            </a:r>
            <a:endParaRPr lang="fr-FR" sz="1200" dirty="0">
              <a:latin typeface="Arial "/>
            </a:endParaRP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AB8689B-5280-4579-8429-257402F6C05C}"/>
              </a:ext>
            </a:extLst>
          </p:cNvPr>
          <p:cNvGrpSpPr/>
          <p:nvPr/>
        </p:nvGrpSpPr>
        <p:grpSpPr>
          <a:xfrm>
            <a:off x="-233371" y="1282637"/>
            <a:ext cx="5640280" cy="4406758"/>
            <a:chOff x="-617375" y="1342236"/>
            <a:chExt cx="5640280" cy="4406758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1FC4EBCC-9A74-4DA7-9E6E-65E68105B23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48269" y="1342236"/>
              <a:ext cx="3374636" cy="4087309"/>
              <a:chOff x="3895650" y="1644966"/>
              <a:chExt cx="2198578" cy="2502794"/>
            </a:xfrm>
          </p:grpSpPr>
          <p:pic>
            <p:nvPicPr>
              <p:cNvPr id="93" name="Image 92">
                <a:extLst>
                  <a:ext uri="{FF2B5EF4-FFF2-40B4-BE49-F238E27FC236}">
                    <a16:creationId xmlns:a16="http://schemas.microsoft.com/office/drawing/2014/main" id="{5111719C-3B42-4FC5-BC1B-11C44EFB73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47140" b="25707"/>
              <a:stretch/>
            </p:blipFill>
            <p:spPr>
              <a:xfrm>
                <a:off x="3895650" y="1781108"/>
                <a:ext cx="2198578" cy="2366652"/>
              </a:xfrm>
              <a:prstGeom prst="rect">
                <a:avLst/>
              </a:prstGeom>
            </p:spPr>
          </p:pic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20652F49-A3E2-4F79-BDD2-58121781DE03}"/>
                  </a:ext>
                </a:extLst>
              </p:cNvPr>
              <p:cNvSpPr txBox="1"/>
              <p:nvPr/>
            </p:nvSpPr>
            <p:spPr>
              <a:xfrm>
                <a:off x="4934762" y="1644966"/>
                <a:ext cx="120352" cy="2261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fr-FR" b="1" dirty="0"/>
              </a:p>
            </p:txBody>
          </p:sp>
        </p:grp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BAAE47BC-CF49-4787-8D3B-E17288199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34" y="4174328"/>
              <a:ext cx="783763" cy="979704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DA6E75E0-E578-4C72-A0F7-3F90FE4D9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4093" y="5267873"/>
              <a:ext cx="1850979" cy="481121"/>
            </a:xfrm>
            <a:prstGeom prst="rect">
              <a:avLst/>
            </a:prstGeom>
          </p:spPr>
        </p:pic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AE6B5B21-C86A-42AD-B782-DE4247AACDD7}"/>
                </a:ext>
              </a:extLst>
            </p:cNvPr>
            <p:cNvGrpSpPr/>
            <p:nvPr/>
          </p:nvGrpSpPr>
          <p:grpSpPr>
            <a:xfrm>
              <a:off x="-617375" y="1756078"/>
              <a:ext cx="5434955" cy="3884819"/>
              <a:chOff x="-1819125" y="1246495"/>
              <a:chExt cx="6740315" cy="4817868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9C9E61B3-141B-4DB6-878A-FEEC9EE7FB6F}"/>
                  </a:ext>
                </a:extLst>
              </p:cNvPr>
              <p:cNvSpPr/>
              <p:nvPr/>
            </p:nvSpPr>
            <p:spPr bwMode="auto">
              <a:xfrm>
                <a:off x="1795843" y="1407327"/>
                <a:ext cx="2821190" cy="28332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449262"/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Stress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field</a:t>
                </a:r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calculation</a:t>
                </a:r>
                <a:endParaRPr lang="fr-FR" sz="1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D2C5075B-D30F-41CF-8354-09FB52C064C8}"/>
                  </a:ext>
                </a:extLst>
              </p:cNvPr>
              <p:cNvSpPr/>
              <p:nvPr/>
            </p:nvSpPr>
            <p:spPr bwMode="auto">
              <a:xfrm>
                <a:off x="1829333" y="2042917"/>
                <a:ext cx="2718821" cy="32347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49262"/>
                <a:endParaRPr lang="fr-FR" sz="16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C182CC06-5F3F-4A2C-B174-70EB05E85DB1}"/>
                  </a:ext>
                </a:extLst>
              </p:cNvPr>
              <p:cNvSpPr txBox="1"/>
              <p:nvPr/>
            </p:nvSpPr>
            <p:spPr>
              <a:xfrm>
                <a:off x="1687263" y="2016655"/>
                <a:ext cx="3075849" cy="648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Material</a:t>
                </a:r>
                <a:r>
                  <a: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flows </a:t>
                </a:r>
                <a:r>
                  <a:rPr lang="fr-FR" sz="1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calculation</a:t>
                </a:r>
                <a:endParaRPr lang="fr-FR" sz="1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  <p:grpSp>
            <p:nvGrpSpPr>
              <p:cNvPr id="55" name="Groupe 54">
                <a:extLst>
                  <a:ext uri="{FF2B5EF4-FFF2-40B4-BE49-F238E27FC236}">
                    <a16:creationId xmlns:a16="http://schemas.microsoft.com/office/drawing/2014/main" id="{7928D996-82E0-433E-A9EC-A12D9557B487}"/>
                  </a:ext>
                </a:extLst>
              </p:cNvPr>
              <p:cNvGrpSpPr/>
              <p:nvPr/>
            </p:nvGrpSpPr>
            <p:grpSpPr>
              <a:xfrm>
                <a:off x="1509717" y="2653172"/>
                <a:ext cx="3321651" cy="916075"/>
                <a:chOff x="10434648" y="36319079"/>
                <a:chExt cx="3321651" cy="916075"/>
              </a:xfrm>
            </p:grpSpPr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9AA3FEEB-5451-4C3A-845D-0D30D673B1C4}"/>
                    </a:ext>
                  </a:extLst>
                </p:cNvPr>
                <p:cNvSpPr/>
                <p:nvPr/>
              </p:nvSpPr>
              <p:spPr bwMode="auto">
                <a:xfrm>
                  <a:off x="10776657" y="36383114"/>
                  <a:ext cx="2643398" cy="48118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92" name="ZoneTexte 91">
                  <a:extLst>
                    <a:ext uri="{FF2B5EF4-FFF2-40B4-BE49-F238E27FC236}">
                      <a16:creationId xmlns:a16="http://schemas.microsoft.com/office/drawing/2014/main" id="{5AB67B98-32D1-46F5-9EE3-700599729BF7}"/>
                    </a:ext>
                  </a:extLst>
                </p:cNvPr>
                <p:cNvSpPr txBox="1"/>
                <p:nvPr/>
              </p:nvSpPr>
              <p:spPr>
                <a:xfrm>
                  <a:off x="10434648" y="36319079"/>
                  <a:ext cx="3321651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Material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balance on surface triangles</a:t>
                  </a:r>
                </a:p>
                <a:p>
                  <a:endParaRPr lang="fr-FR" sz="1400" dirty="0"/>
                </a:p>
              </p:txBody>
            </p:sp>
          </p:grpSp>
          <p:grpSp>
            <p:nvGrpSpPr>
              <p:cNvPr id="79" name="Groupe 78">
                <a:extLst>
                  <a:ext uri="{FF2B5EF4-FFF2-40B4-BE49-F238E27FC236}">
                    <a16:creationId xmlns:a16="http://schemas.microsoft.com/office/drawing/2014/main" id="{4CB37B6E-CB11-4128-BB43-E8323B9F125E}"/>
                  </a:ext>
                </a:extLst>
              </p:cNvPr>
              <p:cNvGrpSpPr/>
              <p:nvPr/>
            </p:nvGrpSpPr>
            <p:grpSpPr>
              <a:xfrm>
                <a:off x="1792931" y="3564308"/>
                <a:ext cx="2755223" cy="916075"/>
                <a:chOff x="10698555" y="36152997"/>
                <a:chExt cx="2755223" cy="916075"/>
              </a:xfrm>
            </p:grpSpPr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74CF5E0F-A74E-4275-8B28-AF8578DFE642}"/>
                    </a:ext>
                  </a:extLst>
                </p:cNvPr>
                <p:cNvSpPr/>
                <p:nvPr/>
              </p:nvSpPr>
              <p:spPr bwMode="auto">
                <a:xfrm>
                  <a:off x="10808578" y="36209601"/>
                  <a:ext cx="2592172" cy="548629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18665FD-5331-4F98-9876-D80444D95966}"/>
                    </a:ext>
                  </a:extLst>
                </p:cNvPr>
                <p:cNvSpPr txBox="1"/>
                <p:nvPr/>
              </p:nvSpPr>
              <p:spPr>
                <a:xfrm>
                  <a:off x="10698555" y="36152997"/>
                  <a:ext cx="2755223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Displacement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surface </a:t>
                  </a:r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nodes</a:t>
                  </a:r>
                  <a:endPara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  <a:p>
                  <a:endParaRPr lang="fr-FR" sz="1400" dirty="0"/>
                </a:p>
              </p:txBody>
            </p:sp>
          </p:grpSp>
          <p:grpSp>
            <p:nvGrpSpPr>
              <p:cNvPr id="80" name="Groupe 79">
                <a:extLst>
                  <a:ext uri="{FF2B5EF4-FFF2-40B4-BE49-F238E27FC236}">
                    <a16:creationId xmlns:a16="http://schemas.microsoft.com/office/drawing/2014/main" id="{4F1587B8-29A1-47AE-8A96-DC206E4E2902}"/>
                  </a:ext>
                </a:extLst>
              </p:cNvPr>
              <p:cNvGrpSpPr/>
              <p:nvPr/>
            </p:nvGrpSpPr>
            <p:grpSpPr>
              <a:xfrm>
                <a:off x="1769008" y="4509281"/>
                <a:ext cx="2895967" cy="916075"/>
                <a:chOff x="10674631" y="36041820"/>
                <a:chExt cx="2895967" cy="916075"/>
              </a:xfrm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ADEA84F9-EBE1-456A-B935-0FF08E665D55}"/>
                    </a:ext>
                  </a:extLst>
                </p:cNvPr>
                <p:cNvSpPr/>
                <p:nvPr/>
              </p:nvSpPr>
              <p:spPr bwMode="auto">
                <a:xfrm>
                  <a:off x="10734956" y="36067998"/>
                  <a:ext cx="2760294" cy="514101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8" name="ZoneTexte 87">
                  <a:extLst>
                    <a:ext uri="{FF2B5EF4-FFF2-40B4-BE49-F238E27FC236}">
                      <a16:creationId xmlns:a16="http://schemas.microsoft.com/office/drawing/2014/main" id="{CB7A6B18-0C3F-4C55-BC7A-DD9A263F6753}"/>
                    </a:ext>
                  </a:extLst>
                </p:cNvPr>
                <p:cNvSpPr txBox="1"/>
                <p:nvPr/>
              </p:nvSpPr>
              <p:spPr>
                <a:xfrm>
                  <a:off x="10674631" y="36041820"/>
                  <a:ext cx="2895967" cy="9160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Smoothing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the surface </a:t>
                  </a:r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mesh</a:t>
                  </a:r>
                  <a:endParaRPr lang="fr-FR" sz="1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  <a:p>
                  <a:endParaRPr lang="fr-FR" sz="1400" dirty="0"/>
                </a:p>
              </p:txBody>
            </p:sp>
          </p:grp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57E8F060-FFD6-4D88-8B22-6FFFA981C847}"/>
                  </a:ext>
                </a:extLst>
              </p:cNvPr>
              <p:cNvGrpSpPr/>
              <p:nvPr/>
            </p:nvGrpSpPr>
            <p:grpSpPr>
              <a:xfrm>
                <a:off x="1474413" y="5415477"/>
                <a:ext cx="3446777" cy="648886"/>
                <a:chOff x="10333782" y="35961534"/>
                <a:chExt cx="3446777" cy="648886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BCADE103-830B-4B5C-A91E-7BC2B6CC0689}"/>
                    </a:ext>
                  </a:extLst>
                </p:cNvPr>
                <p:cNvSpPr/>
                <p:nvPr/>
              </p:nvSpPr>
              <p:spPr bwMode="auto">
                <a:xfrm>
                  <a:off x="10688703" y="36000311"/>
                  <a:ext cx="2665792" cy="298086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449262"/>
                  <a:endParaRPr lang="fr-FR" sz="16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6" name="ZoneTexte 85">
                  <a:extLst>
                    <a:ext uri="{FF2B5EF4-FFF2-40B4-BE49-F238E27FC236}">
                      <a16:creationId xmlns:a16="http://schemas.microsoft.com/office/drawing/2014/main" id="{CBF87B50-A9AA-410E-A892-4ED5F5F12479}"/>
                    </a:ext>
                  </a:extLst>
                </p:cNvPr>
                <p:cNvSpPr txBox="1"/>
                <p:nvPr/>
              </p:nvSpPr>
              <p:spPr>
                <a:xfrm>
                  <a:off x="10333782" y="35961534"/>
                  <a:ext cx="3446777" cy="648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 err="1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Remeshing</a:t>
                  </a:r>
                  <a:r>
                    <a:rPr lang="fr-FR" sz="1400" dirty="0">
                      <a:solidFill>
                        <a:schemeClr val="tx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 of the volume</a:t>
                  </a:r>
                </a:p>
                <a:p>
                  <a:endParaRPr lang="fr-FR" sz="1400" dirty="0"/>
                </a:p>
              </p:txBody>
            </p:sp>
          </p:grpSp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AB1BE099-9EF1-4C66-899E-D044C6D3A0AD}"/>
                  </a:ext>
                </a:extLst>
              </p:cNvPr>
              <p:cNvSpPr txBox="1"/>
              <p:nvPr/>
            </p:nvSpPr>
            <p:spPr>
              <a:xfrm>
                <a:off x="-1626841" y="3631376"/>
                <a:ext cx="3165142" cy="87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Interfaces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evolution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Lagrangian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approch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  <p:sp>
            <p:nvSpPr>
              <p:cNvPr id="83" name="ZoneTexte 82">
                <a:extLst>
                  <a:ext uri="{FF2B5EF4-FFF2-40B4-BE49-F238E27FC236}">
                    <a16:creationId xmlns:a16="http://schemas.microsoft.com/office/drawing/2014/main" id="{F1F27F92-8A6D-4052-8570-25ED27626B84}"/>
                  </a:ext>
                </a:extLst>
              </p:cNvPr>
              <p:cNvSpPr txBox="1"/>
              <p:nvPr/>
            </p:nvSpPr>
            <p:spPr>
              <a:xfrm>
                <a:off x="-1736633" y="2271475"/>
                <a:ext cx="3328840" cy="839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Thermodynamic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section</a:t>
                </a:r>
              </a:p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2D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Finite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Volume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solving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200" dirty="0"/>
              </a:p>
            </p:txBody>
          </p:sp>
          <p:sp>
            <p:nvSpPr>
              <p:cNvPr id="84" name="ZoneTexte 83">
                <a:extLst>
                  <a:ext uri="{FF2B5EF4-FFF2-40B4-BE49-F238E27FC236}">
                    <a16:creationId xmlns:a16="http://schemas.microsoft.com/office/drawing/2014/main" id="{7502A3B2-FF96-4AA6-9F83-6669B5EF880F}"/>
                  </a:ext>
                </a:extLst>
              </p:cNvPr>
              <p:cNvSpPr txBox="1"/>
              <p:nvPr/>
            </p:nvSpPr>
            <p:spPr>
              <a:xfrm>
                <a:off x="-1819125" y="1246495"/>
                <a:ext cx="3328841" cy="87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Mechanical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section</a:t>
                </a:r>
              </a:p>
              <a:p>
                <a:pPr algn="ctr"/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3D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Finite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Element</a:t>
                </a:r>
                <a:r>
                  <a:rPr lang="fr-FR" sz="13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sz="13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solving</a:t>
                </a:r>
                <a:endParaRPr lang="fr-FR" sz="13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fr-FR" sz="1400" dirty="0"/>
              </a:p>
            </p:txBody>
          </p:sp>
        </p:grpSp>
      </p:grpSp>
      <p:sp>
        <p:nvSpPr>
          <p:cNvPr id="95" name="ZoneTexte 94">
            <a:extLst>
              <a:ext uri="{FF2B5EF4-FFF2-40B4-BE49-F238E27FC236}">
                <a16:creationId xmlns:a16="http://schemas.microsoft.com/office/drawing/2014/main" id="{358E5E8B-9CD2-4B6A-8F29-2BFCEA8F63DF}"/>
              </a:ext>
            </a:extLst>
          </p:cNvPr>
          <p:cNvSpPr txBox="1"/>
          <p:nvPr/>
        </p:nvSpPr>
        <p:spPr>
          <a:xfrm>
            <a:off x="2176264" y="5480999"/>
            <a:ext cx="3567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cs typeface="Poppins" panose="00000500000000000000" pitchFamily="2" charset="0"/>
              </a:rPr>
              <a:t>[1] J. Léchelle and al. «</a:t>
            </a:r>
            <a:r>
              <a:rPr lang="en-US" sz="1200" i="0" dirty="0">
                <a:solidFill>
                  <a:srgbClr val="161718"/>
                </a:solidFill>
                <a:effectLst/>
              </a:rPr>
              <a:t>A sub-granular scale model for solid state free sintering: results on the evolution of two </a:t>
            </a:r>
            <a:r>
              <a:rPr lang="en-US" sz="1200" dirty="0">
                <a:solidFill>
                  <a:srgbClr val="161718"/>
                </a:solidFill>
              </a:rPr>
              <a:t>grains</a:t>
            </a:r>
            <a:r>
              <a:rPr lang="fr-FR" sz="1200" dirty="0">
                <a:cs typeface="Poppins" panose="00000500000000000000" pitchFamily="2" charset="0"/>
              </a:rPr>
              <a:t>», Journal of </a:t>
            </a:r>
            <a:r>
              <a:rPr lang="fr-FR" sz="1200" dirty="0" err="1">
                <a:cs typeface="Poppins" panose="00000500000000000000" pitchFamily="2" charset="0"/>
              </a:rPr>
              <a:t>chemical</a:t>
            </a:r>
            <a:r>
              <a:rPr lang="fr-FR" sz="1200" dirty="0">
                <a:cs typeface="Poppins" panose="00000500000000000000" pitchFamily="2" charset="0"/>
              </a:rPr>
              <a:t> </a:t>
            </a:r>
            <a:r>
              <a:rPr lang="fr-FR" sz="1200" dirty="0" err="1">
                <a:cs typeface="Poppins" panose="00000500000000000000" pitchFamily="2" charset="0"/>
              </a:rPr>
              <a:t>technology</a:t>
            </a:r>
            <a:r>
              <a:rPr lang="fr-FR" sz="1200" dirty="0">
                <a:cs typeface="Poppins" panose="00000500000000000000" pitchFamily="2" charset="0"/>
              </a:rPr>
              <a:t> and </a:t>
            </a:r>
            <a:r>
              <a:rPr lang="fr-FR" sz="1200" dirty="0" err="1">
                <a:cs typeface="Poppins" panose="00000500000000000000" pitchFamily="2" charset="0"/>
              </a:rPr>
              <a:t>metallurgy</a:t>
            </a:r>
            <a:r>
              <a:rPr lang="fr-FR" sz="1200" dirty="0">
                <a:cs typeface="Poppins" panose="00000500000000000000" pitchFamily="2" charset="0"/>
              </a:rPr>
              <a:t>, 2014 </a:t>
            </a:r>
            <a:endParaRPr lang="fr-FR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547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e 44">
            <a:extLst>
              <a:ext uri="{FF2B5EF4-FFF2-40B4-BE49-F238E27FC236}">
                <a16:creationId xmlns:a16="http://schemas.microsoft.com/office/drawing/2014/main" id="{60F35D5C-4A57-4407-9B99-BDC78DC2EDDA}"/>
              </a:ext>
            </a:extLst>
          </p:cNvPr>
          <p:cNvGrpSpPr/>
          <p:nvPr/>
        </p:nvGrpSpPr>
        <p:grpSpPr>
          <a:xfrm>
            <a:off x="82930" y="3690169"/>
            <a:ext cx="4376528" cy="2134565"/>
            <a:chOff x="1082143" y="1237610"/>
            <a:chExt cx="4697918" cy="2446894"/>
          </a:xfrm>
        </p:grpSpPr>
        <p:pic>
          <p:nvPicPr>
            <p:cNvPr id="33" name="Picture 1" descr="C:\Users\MESURE\Downloads\image_final.png">
              <a:extLst>
                <a:ext uri="{FF2B5EF4-FFF2-40B4-BE49-F238E27FC236}">
                  <a16:creationId xmlns:a16="http://schemas.microsoft.com/office/drawing/2014/main" id="{AB13ACDD-0DEA-4896-8B65-632F377AF0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22686" t="-10" r="10315"/>
            <a:stretch/>
          </p:blipFill>
          <p:spPr bwMode="auto">
            <a:xfrm rot="302245">
              <a:off x="1082143" y="1237610"/>
              <a:ext cx="2372081" cy="2446894"/>
            </a:xfrm>
            <a:prstGeom prst="rect">
              <a:avLst/>
            </a:prstGeom>
            <a:noFill/>
          </p:spPr>
        </p:pic>
        <p:pic>
          <p:nvPicPr>
            <p:cNvPr id="35" name="Picture 2" descr="C:\Users\MESURE\Pictures\Image2.png">
              <a:extLst>
                <a:ext uri="{FF2B5EF4-FFF2-40B4-BE49-F238E27FC236}">
                  <a16:creationId xmlns:a16="http://schemas.microsoft.com/office/drawing/2014/main" id="{53CFF481-43D7-4868-A19A-FC489946F3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82672" y="1260724"/>
              <a:ext cx="2597389" cy="2386043"/>
            </a:xfrm>
            <a:prstGeom prst="rect">
              <a:avLst/>
            </a:prstGeom>
            <a:noFill/>
          </p:spPr>
        </p:pic>
      </p:grpSp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: </a:t>
            </a:r>
            <a:r>
              <a:rPr lang="fr-FR" dirty="0" err="1"/>
              <a:t>Salammbo</a:t>
            </a:r>
            <a:endParaRPr lang="fr-FR" dirty="0"/>
          </a:p>
        </p:txBody>
      </p:sp>
      <p:pic>
        <p:nvPicPr>
          <p:cNvPr id="32" name="Image 31" descr="pressure.gif">
            <a:extLst>
              <a:ext uri="{FF2B5EF4-FFF2-40B4-BE49-F238E27FC236}">
                <a16:creationId xmlns:a16="http://schemas.microsoft.com/office/drawing/2014/main" id="{3966E9D0-5D97-47D0-B883-25B721CE75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7848"/>
          <a:stretch/>
        </p:blipFill>
        <p:spPr>
          <a:xfrm>
            <a:off x="55012" y="915487"/>
            <a:ext cx="3145845" cy="2438400"/>
          </a:xfrm>
          <a:prstGeom prst="rect">
            <a:avLst/>
          </a:prstGeom>
        </p:spPr>
      </p:pic>
      <p:sp>
        <p:nvSpPr>
          <p:cNvPr id="48" name="Espace réservé du contenu 6">
            <a:extLst>
              <a:ext uri="{FF2B5EF4-FFF2-40B4-BE49-F238E27FC236}">
                <a16:creationId xmlns:a16="http://schemas.microsoft.com/office/drawing/2014/main" id="{5ABA1175-0517-43B1-9079-259885A0A017}"/>
              </a:ext>
            </a:extLst>
          </p:cNvPr>
          <p:cNvSpPr txBox="1">
            <a:spLocks/>
          </p:cNvSpPr>
          <p:nvPr/>
        </p:nvSpPr>
        <p:spPr bwMode="auto">
          <a:xfrm>
            <a:off x="2680535" y="1298247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[1]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56904BC-40C8-4089-9B92-F780187722E4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CCB71B57-FEBF-4121-BC00-4C51078AA49F}"/>
              </a:ext>
            </a:extLst>
          </p:cNvPr>
          <p:cNvSpPr txBox="1"/>
          <p:nvPr/>
        </p:nvSpPr>
        <p:spPr>
          <a:xfrm>
            <a:off x="177800" y="915487"/>
            <a:ext cx="577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Validation on CeO</a:t>
            </a:r>
            <a:r>
              <a:rPr lang="fr-FR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</a:p>
        </p:txBody>
      </p:sp>
      <p:sp>
        <p:nvSpPr>
          <p:cNvPr id="55" name="Espace réservé du contenu 6">
            <a:extLst>
              <a:ext uri="{FF2B5EF4-FFF2-40B4-BE49-F238E27FC236}">
                <a16:creationId xmlns:a16="http://schemas.microsoft.com/office/drawing/2014/main" id="{7283D02E-80DC-4401-ADCE-2784E85604B6}"/>
              </a:ext>
            </a:extLst>
          </p:cNvPr>
          <p:cNvSpPr txBox="1">
            <a:spLocks/>
          </p:cNvSpPr>
          <p:nvPr/>
        </p:nvSpPr>
        <p:spPr bwMode="auto">
          <a:xfrm>
            <a:off x="1669516" y="3655370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[1]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56" name="Espace réservé du contenu 6">
            <a:extLst>
              <a:ext uri="{FF2B5EF4-FFF2-40B4-BE49-F238E27FC236}">
                <a16:creationId xmlns:a16="http://schemas.microsoft.com/office/drawing/2014/main" id="{C09A4C6F-CD4B-40D5-8685-7FBC85EE6F3B}"/>
              </a:ext>
            </a:extLst>
          </p:cNvPr>
          <p:cNvSpPr txBox="1">
            <a:spLocks/>
          </p:cNvSpPr>
          <p:nvPr/>
        </p:nvSpPr>
        <p:spPr bwMode="auto">
          <a:xfrm>
            <a:off x="4556535" y="3750634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[2]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551A8A46-15C5-47C0-AE99-86EB1BF22AAA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18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C2B40A-2586-45F8-8AE8-3476A65C3B9C}"/>
              </a:ext>
            </a:extLst>
          </p:cNvPr>
          <p:cNvSpPr txBox="1"/>
          <p:nvPr/>
        </p:nvSpPr>
        <p:spPr>
          <a:xfrm>
            <a:off x="55012" y="3121750"/>
            <a:ext cx="577403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200" dirty="0">
                <a:solidFill>
                  <a:srgbClr val="202122"/>
                </a:solidFill>
              </a:rPr>
              <a:t>[1] </a:t>
            </a:r>
            <a:r>
              <a:rPr lang="fr-FR" sz="1200" dirty="0" err="1">
                <a:solidFill>
                  <a:srgbClr val="202122"/>
                </a:solidFill>
              </a:rPr>
              <a:t>Ph.D</a:t>
            </a:r>
            <a:r>
              <a:rPr lang="fr-FR" sz="1200" dirty="0">
                <a:solidFill>
                  <a:srgbClr val="202122"/>
                </a:solidFill>
              </a:rPr>
              <a:t>. S. Martin, 2014, « </a:t>
            </a:r>
            <a:r>
              <a:rPr lang="en-US" sz="1200" i="0" dirty="0">
                <a:solidFill>
                  <a:srgbClr val="0B2134"/>
                </a:solidFill>
                <a:effectLst/>
              </a:rPr>
              <a:t>Contribution to the modelling of solid state sintering</a:t>
            </a:r>
            <a:r>
              <a:rPr lang="fr-FR" sz="1200" i="0" dirty="0">
                <a:solidFill>
                  <a:srgbClr val="202122"/>
                </a:solidFill>
                <a:effectLst/>
              </a:rPr>
              <a:t> »</a:t>
            </a:r>
          </a:p>
          <a:p>
            <a:r>
              <a:rPr lang="fr-FR" sz="1200" dirty="0">
                <a:solidFill>
                  <a:srgbClr val="202122"/>
                </a:solidFill>
              </a:rPr>
              <a:t>[2] </a:t>
            </a:r>
            <a:r>
              <a:rPr lang="fr-FR" sz="1200" dirty="0" err="1">
                <a:solidFill>
                  <a:srgbClr val="202122"/>
                </a:solidFill>
              </a:rPr>
              <a:t>Ph.D</a:t>
            </a:r>
            <a:r>
              <a:rPr lang="fr-FR" sz="1200" dirty="0">
                <a:solidFill>
                  <a:srgbClr val="202122"/>
                </a:solidFill>
              </a:rPr>
              <a:t>. </a:t>
            </a:r>
            <a:r>
              <a:rPr lang="fr-FR" sz="1200" dirty="0"/>
              <a:t>G. I. </a:t>
            </a:r>
            <a:r>
              <a:rPr lang="fr-FR" sz="1200" dirty="0" err="1"/>
              <a:t>Nkou</a:t>
            </a:r>
            <a:r>
              <a:rPr lang="fr-FR" sz="1200" dirty="0"/>
              <a:t> </a:t>
            </a:r>
            <a:r>
              <a:rPr lang="fr-FR" sz="1200" dirty="0" err="1"/>
              <a:t>Bouala</a:t>
            </a:r>
            <a:r>
              <a:rPr lang="fr-FR" sz="1200" dirty="0">
                <a:solidFill>
                  <a:srgbClr val="202122"/>
                </a:solidFill>
              </a:rPr>
              <a:t>, 2016, «</a:t>
            </a:r>
            <a:r>
              <a:rPr lang="en-US" sz="1200" i="0" dirty="0">
                <a:solidFill>
                  <a:srgbClr val="0B2134"/>
                </a:solidFill>
                <a:effectLst/>
              </a:rPr>
              <a:t>First step of sintering of lanthanides and actinides oxides : an in situ study by ESEM at high temperature</a:t>
            </a:r>
            <a:r>
              <a:rPr lang="fr-FR" sz="1200" i="0" dirty="0">
                <a:solidFill>
                  <a:srgbClr val="202122"/>
                </a:solidFill>
                <a:effectLst/>
              </a:rPr>
              <a:t>»</a:t>
            </a:r>
            <a:endParaRPr lang="en-US" sz="1200" i="0" dirty="0">
              <a:solidFill>
                <a:srgbClr val="0B2134"/>
              </a:solidFill>
              <a:effectLst/>
            </a:endParaRPr>
          </a:p>
          <a:p>
            <a:pPr algn="l"/>
            <a:endParaRPr lang="en-US" sz="1100" i="0" dirty="0">
              <a:solidFill>
                <a:srgbClr val="0B2134"/>
              </a:solidFill>
              <a:effectLst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EFF545A-6C4A-4B6F-BEA2-946FEFDB6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824" y="1543575"/>
            <a:ext cx="3448413" cy="31896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A090A31-2863-4625-BB52-D8BAB7131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504" y="-50906"/>
            <a:ext cx="3676874" cy="340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07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55" descr="pressure.gif">
            <a:extLst>
              <a:ext uri="{FF2B5EF4-FFF2-40B4-BE49-F238E27FC236}">
                <a16:creationId xmlns:a16="http://schemas.microsoft.com/office/drawing/2014/main" id="{808BCA2D-7C10-433A-964D-53472A7365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7848"/>
          <a:stretch/>
        </p:blipFill>
        <p:spPr>
          <a:xfrm>
            <a:off x="55012" y="915487"/>
            <a:ext cx="3145845" cy="24384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: </a:t>
            </a:r>
            <a:r>
              <a:rPr lang="fr-FR" dirty="0" err="1"/>
              <a:t>Salammbo</a:t>
            </a:r>
            <a:endParaRPr lang="fr-FR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56904BC-40C8-4089-9B92-F780187722E4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D15CDFD-E922-44A9-A6F6-D8D961037A5A}"/>
              </a:ext>
            </a:extLst>
          </p:cNvPr>
          <p:cNvGrpSpPr/>
          <p:nvPr/>
        </p:nvGrpSpPr>
        <p:grpSpPr>
          <a:xfrm>
            <a:off x="7933848" y="936977"/>
            <a:ext cx="5774038" cy="4990636"/>
            <a:chOff x="6967015" y="951644"/>
            <a:chExt cx="5774038" cy="4990636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7E6F652-C30F-4F2C-95CC-CBA42526368B}"/>
                </a:ext>
              </a:extLst>
            </p:cNvPr>
            <p:cNvSpPr txBox="1"/>
            <p:nvPr/>
          </p:nvSpPr>
          <p:spPr>
            <a:xfrm>
              <a:off x="6967015" y="951644"/>
              <a:ext cx="5774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Extension to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chromia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doped</a:t>
              </a:r>
              <a:endParaRPr lang="fr-FR" baseline="-25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1" name="Espace réservé du contenu 43">
              <a:extLst>
                <a:ext uri="{FF2B5EF4-FFF2-40B4-BE49-F238E27FC236}">
                  <a16:creationId xmlns:a16="http://schemas.microsoft.com/office/drawing/2014/main" id="{ED864E70-678A-4E59-906E-E0328EBD633E}"/>
                </a:ext>
              </a:extLst>
            </p:cNvPr>
            <p:cNvSpPr txBox="1">
              <a:spLocks/>
            </p:cNvSpPr>
            <p:nvPr/>
          </p:nvSpPr>
          <p:spPr>
            <a:xfrm>
              <a:off x="7028392" y="1409967"/>
              <a:ext cx="4234683" cy="4532313"/>
            </a:xfrm>
            <a:prstGeom prst="rect">
              <a:avLst/>
            </a:prstGeom>
          </p:spPr>
          <p:txBody>
            <a:bodyPr vert="horz" lIns="0" tIns="45720" rIns="0" bIns="45720" numCol="1" spcCol="360000" rtlCol="0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tx2"/>
                </a:buClr>
                <a:buSzPct val="90000"/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6670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>
                  <a:schemeClr val="tx2"/>
                </a:buClr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1338" indent="-27463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8038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74738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Average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dihedral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angle at 70°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Increase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of the neck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Chemical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homogenization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</a:p>
          </p:txBody>
        </p:sp>
      </p:grpSp>
      <p:pic>
        <p:nvPicPr>
          <p:cNvPr id="50" name="Espace réservé du contenu 5">
            <a:extLst>
              <a:ext uri="{FF2B5EF4-FFF2-40B4-BE49-F238E27FC236}">
                <a16:creationId xmlns:a16="http://schemas.microsoft.com/office/drawing/2014/main" id="{B9894E7D-0E31-4217-A531-BBFC61B965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5" t="25244" r="-2828" b="26611"/>
          <a:stretch/>
        </p:blipFill>
        <p:spPr>
          <a:xfrm>
            <a:off x="8990496" y="2653080"/>
            <a:ext cx="3192588" cy="1551839"/>
          </a:xfrm>
          <a:prstGeom prst="rect">
            <a:avLst/>
          </a:prstGeom>
        </p:spPr>
      </p:pic>
      <p:grpSp>
        <p:nvGrpSpPr>
          <p:cNvPr id="51" name="Groupe 50">
            <a:extLst>
              <a:ext uri="{FF2B5EF4-FFF2-40B4-BE49-F238E27FC236}">
                <a16:creationId xmlns:a16="http://schemas.microsoft.com/office/drawing/2014/main" id="{E7A64598-024D-4D30-A1CE-522CB1690B39}"/>
              </a:ext>
            </a:extLst>
          </p:cNvPr>
          <p:cNvGrpSpPr/>
          <p:nvPr/>
        </p:nvGrpSpPr>
        <p:grpSpPr>
          <a:xfrm>
            <a:off x="82930" y="3690169"/>
            <a:ext cx="4376528" cy="2134565"/>
            <a:chOff x="1082143" y="1237610"/>
            <a:chExt cx="4697918" cy="2446894"/>
          </a:xfrm>
        </p:grpSpPr>
        <p:pic>
          <p:nvPicPr>
            <p:cNvPr id="52" name="Picture 1" descr="C:\Users\MESURE\Downloads\image_final.png">
              <a:extLst>
                <a:ext uri="{FF2B5EF4-FFF2-40B4-BE49-F238E27FC236}">
                  <a16:creationId xmlns:a16="http://schemas.microsoft.com/office/drawing/2014/main" id="{D97D13AA-9779-4B6F-B17E-5E37C370E0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l="22686" t="-10" r="10315"/>
            <a:stretch/>
          </p:blipFill>
          <p:spPr bwMode="auto">
            <a:xfrm rot="302245">
              <a:off x="1082143" y="1237610"/>
              <a:ext cx="2372081" cy="2446894"/>
            </a:xfrm>
            <a:prstGeom prst="rect">
              <a:avLst/>
            </a:prstGeom>
            <a:noFill/>
          </p:spPr>
        </p:pic>
        <p:pic>
          <p:nvPicPr>
            <p:cNvPr id="55" name="Picture 2" descr="C:\Users\MESURE\Pictures\Image2.png">
              <a:extLst>
                <a:ext uri="{FF2B5EF4-FFF2-40B4-BE49-F238E27FC236}">
                  <a16:creationId xmlns:a16="http://schemas.microsoft.com/office/drawing/2014/main" id="{5ECA23A1-33CB-4AF8-A96E-7B1E24EFC7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82672" y="1260724"/>
              <a:ext cx="2597389" cy="2386043"/>
            </a:xfrm>
            <a:prstGeom prst="rect">
              <a:avLst/>
            </a:prstGeom>
            <a:noFill/>
          </p:spPr>
        </p:pic>
      </p:grpSp>
      <p:sp>
        <p:nvSpPr>
          <p:cNvPr id="57" name="Espace réservé du contenu 6">
            <a:extLst>
              <a:ext uri="{FF2B5EF4-FFF2-40B4-BE49-F238E27FC236}">
                <a16:creationId xmlns:a16="http://schemas.microsoft.com/office/drawing/2014/main" id="{8EF71DB9-A202-43F6-8268-8EC942426BAE}"/>
              </a:ext>
            </a:extLst>
          </p:cNvPr>
          <p:cNvSpPr txBox="1">
            <a:spLocks/>
          </p:cNvSpPr>
          <p:nvPr/>
        </p:nvSpPr>
        <p:spPr bwMode="auto">
          <a:xfrm>
            <a:off x="2680535" y="1298247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[1]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58" name="Espace réservé du contenu 6">
            <a:extLst>
              <a:ext uri="{FF2B5EF4-FFF2-40B4-BE49-F238E27FC236}">
                <a16:creationId xmlns:a16="http://schemas.microsoft.com/office/drawing/2014/main" id="{EF4FC324-93A6-4AB6-A61A-C097EA912C4C}"/>
              </a:ext>
            </a:extLst>
          </p:cNvPr>
          <p:cNvSpPr txBox="1">
            <a:spLocks/>
          </p:cNvSpPr>
          <p:nvPr/>
        </p:nvSpPr>
        <p:spPr bwMode="auto">
          <a:xfrm>
            <a:off x="1669516" y="3655370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[1]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59" name="Espace réservé du contenu 6">
            <a:extLst>
              <a:ext uri="{FF2B5EF4-FFF2-40B4-BE49-F238E27FC236}">
                <a16:creationId xmlns:a16="http://schemas.microsoft.com/office/drawing/2014/main" id="{019F5D4D-2074-4B4E-B58C-1C6835204355}"/>
              </a:ext>
            </a:extLst>
          </p:cNvPr>
          <p:cNvSpPr txBox="1">
            <a:spLocks/>
          </p:cNvSpPr>
          <p:nvPr/>
        </p:nvSpPr>
        <p:spPr bwMode="auto">
          <a:xfrm>
            <a:off x="4556535" y="3750634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[2]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CFA1FB1-51D8-42B2-B2C7-721A71538FB0}"/>
              </a:ext>
            </a:extLst>
          </p:cNvPr>
          <p:cNvSpPr txBox="1"/>
          <p:nvPr/>
        </p:nvSpPr>
        <p:spPr>
          <a:xfrm>
            <a:off x="177800" y="915487"/>
            <a:ext cx="577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Validation on CeO</a:t>
            </a:r>
            <a:r>
              <a:rPr lang="fr-FR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6E5E33AE-9FDE-4D49-AF8A-0572C33B99B0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19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E683B7B-3A12-42E1-855A-01767803C304}"/>
              </a:ext>
            </a:extLst>
          </p:cNvPr>
          <p:cNvSpPr txBox="1"/>
          <p:nvPr/>
        </p:nvSpPr>
        <p:spPr>
          <a:xfrm>
            <a:off x="55012" y="3121750"/>
            <a:ext cx="5798637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200" dirty="0">
                <a:solidFill>
                  <a:srgbClr val="202122"/>
                </a:solidFill>
              </a:rPr>
              <a:t>[1] </a:t>
            </a:r>
            <a:r>
              <a:rPr lang="fr-FR" sz="1200" dirty="0" err="1">
                <a:solidFill>
                  <a:srgbClr val="202122"/>
                </a:solidFill>
              </a:rPr>
              <a:t>Ph.D</a:t>
            </a:r>
            <a:r>
              <a:rPr lang="fr-FR" sz="1200" dirty="0">
                <a:solidFill>
                  <a:srgbClr val="202122"/>
                </a:solidFill>
              </a:rPr>
              <a:t>. S. Martin, 2014, « </a:t>
            </a:r>
            <a:r>
              <a:rPr lang="en-US" sz="1200" i="0" dirty="0">
                <a:solidFill>
                  <a:srgbClr val="0B2134"/>
                </a:solidFill>
                <a:effectLst/>
              </a:rPr>
              <a:t>Contribution to the modelling of solid state sintering</a:t>
            </a:r>
            <a:r>
              <a:rPr lang="fr-FR" sz="1200" i="0" dirty="0">
                <a:solidFill>
                  <a:srgbClr val="202122"/>
                </a:solidFill>
                <a:effectLst/>
              </a:rPr>
              <a:t> »</a:t>
            </a:r>
          </a:p>
          <a:p>
            <a:r>
              <a:rPr lang="fr-FR" sz="1200" dirty="0">
                <a:solidFill>
                  <a:srgbClr val="202122"/>
                </a:solidFill>
              </a:rPr>
              <a:t>[2] </a:t>
            </a:r>
            <a:r>
              <a:rPr lang="fr-FR" sz="1200" dirty="0" err="1">
                <a:solidFill>
                  <a:srgbClr val="202122"/>
                </a:solidFill>
              </a:rPr>
              <a:t>Ph.D</a:t>
            </a:r>
            <a:r>
              <a:rPr lang="fr-FR" sz="1200" dirty="0">
                <a:solidFill>
                  <a:srgbClr val="202122"/>
                </a:solidFill>
              </a:rPr>
              <a:t>. </a:t>
            </a:r>
            <a:r>
              <a:rPr lang="fr-FR" sz="1200" dirty="0"/>
              <a:t>G. I. </a:t>
            </a:r>
            <a:r>
              <a:rPr lang="fr-FR" sz="1200" dirty="0" err="1"/>
              <a:t>Nkou</a:t>
            </a:r>
            <a:r>
              <a:rPr lang="fr-FR" sz="1200" dirty="0"/>
              <a:t> </a:t>
            </a:r>
            <a:r>
              <a:rPr lang="fr-FR" sz="1200" dirty="0" err="1"/>
              <a:t>Bouala</a:t>
            </a:r>
            <a:r>
              <a:rPr lang="fr-FR" sz="1200" dirty="0">
                <a:solidFill>
                  <a:srgbClr val="202122"/>
                </a:solidFill>
              </a:rPr>
              <a:t>, 2016, «</a:t>
            </a:r>
            <a:r>
              <a:rPr lang="en-US" sz="1200" i="0" dirty="0">
                <a:solidFill>
                  <a:srgbClr val="0B2134"/>
                </a:solidFill>
                <a:effectLst/>
              </a:rPr>
              <a:t>First step of sintering of lanthanides and actinides oxides : an in situ study by ESEM at high temperature</a:t>
            </a:r>
            <a:r>
              <a:rPr lang="fr-FR" sz="1200" i="0" dirty="0">
                <a:solidFill>
                  <a:srgbClr val="202122"/>
                </a:solidFill>
                <a:effectLst/>
              </a:rPr>
              <a:t>»</a:t>
            </a:r>
            <a:endParaRPr lang="en-US" sz="1200" i="0" dirty="0">
              <a:solidFill>
                <a:srgbClr val="0B2134"/>
              </a:solidFill>
              <a:effectLst/>
            </a:endParaRPr>
          </a:p>
          <a:p>
            <a:pPr algn="l"/>
            <a:endParaRPr lang="en-US" sz="1100" i="0" dirty="0">
              <a:solidFill>
                <a:srgbClr val="0B2134"/>
              </a:solidFill>
              <a:effectLst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A35C97-4ACF-44BA-9503-5AC76E0A31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824" y="1543575"/>
            <a:ext cx="3448413" cy="31896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07F1E93-3094-4A91-A82A-9392426E24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62" y="3299254"/>
            <a:ext cx="3773712" cy="34905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1A734F-868D-4043-809F-8185EF3AE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504" y="-50906"/>
            <a:ext cx="3676874" cy="3400995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5CFE7BEC-9E1F-447E-ABA0-93C4467404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7" t="23545" r="2803" b="25840"/>
          <a:stretch/>
        </p:blipFill>
        <p:spPr>
          <a:xfrm>
            <a:off x="8990496" y="4250539"/>
            <a:ext cx="2951088" cy="163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928" y="2272770"/>
            <a:ext cx="7688263" cy="2390775"/>
          </a:xfrm>
        </p:spPr>
        <p:txBody>
          <a:bodyPr>
            <a:normAutofit/>
          </a:bodyPr>
          <a:lstStyle/>
          <a:p>
            <a:r>
              <a:rPr lang="da-DK" sz="8000" dirty="0"/>
              <a:t>Introduction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171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55" descr="pressure.gif">
            <a:extLst>
              <a:ext uri="{FF2B5EF4-FFF2-40B4-BE49-F238E27FC236}">
                <a16:creationId xmlns:a16="http://schemas.microsoft.com/office/drawing/2014/main" id="{808BCA2D-7C10-433A-964D-53472A7365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7848"/>
          <a:stretch/>
        </p:blipFill>
        <p:spPr>
          <a:xfrm>
            <a:off x="55012" y="915487"/>
            <a:ext cx="3145845" cy="24384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 err="1"/>
              <a:t>Results</a:t>
            </a:r>
            <a:r>
              <a:rPr lang="fr-FR" dirty="0"/>
              <a:t> : </a:t>
            </a:r>
            <a:r>
              <a:rPr lang="fr-FR" dirty="0" err="1"/>
              <a:t>Salammbo</a:t>
            </a:r>
            <a:endParaRPr lang="fr-FR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56904BC-40C8-4089-9B92-F780187722E4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D15CDFD-E922-44A9-A6F6-D8D961037A5A}"/>
              </a:ext>
            </a:extLst>
          </p:cNvPr>
          <p:cNvGrpSpPr/>
          <p:nvPr/>
        </p:nvGrpSpPr>
        <p:grpSpPr>
          <a:xfrm>
            <a:off x="7933848" y="936977"/>
            <a:ext cx="5774038" cy="4990636"/>
            <a:chOff x="6967015" y="951644"/>
            <a:chExt cx="5774038" cy="4990636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17E6F652-C30F-4F2C-95CC-CBA42526368B}"/>
                </a:ext>
              </a:extLst>
            </p:cNvPr>
            <p:cNvSpPr txBox="1"/>
            <p:nvPr/>
          </p:nvSpPr>
          <p:spPr>
            <a:xfrm>
              <a:off x="6967015" y="951644"/>
              <a:ext cx="5774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Extension to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chromia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doped</a:t>
              </a:r>
              <a:endParaRPr lang="fr-FR" baseline="-25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1" name="Espace réservé du contenu 43">
              <a:extLst>
                <a:ext uri="{FF2B5EF4-FFF2-40B4-BE49-F238E27FC236}">
                  <a16:creationId xmlns:a16="http://schemas.microsoft.com/office/drawing/2014/main" id="{ED864E70-678A-4E59-906E-E0328EBD633E}"/>
                </a:ext>
              </a:extLst>
            </p:cNvPr>
            <p:cNvSpPr txBox="1">
              <a:spLocks/>
            </p:cNvSpPr>
            <p:nvPr/>
          </p:nvSpPr>
          <p:spPr>
            <a:xfrm>
              <a:off x="7028392" y="1409967"/>
              <a:ext cx="4234683" cy="4532313"/>
            </a:xfrm>
            <a:prstGeom prst="rect">
              <a:avLst/>
            </a:prstGeom>
          </p:spPr>
          <p:txBody>
            <a:bodyPr vert="horz" lIns="0" tIns="45720" rIns="0" bIns="45720" numCol="1" spcCol="360000" rtlCol="0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Clr>
                  <a:schemeClr val="tx2"/>
                </a:buClr>
                <a:buSzPct val="90000"/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6670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>
                  <a:schemeClr val="tx2"/>
                </a:buClr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1338" indent="-27463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8038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74738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SzPct val="90000"/>
                <a:buFont typeface="Arial" panose="020B0604020202020204" pitchFamily="34" charset="0"/>
                <a:buChar char="■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Average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dihedral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angle at 70°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Increase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of the neck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Chemical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homogenization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</a:p>
          </p:txBody>
        </p:sp>
      </p:grpSp>
      <p:pic>
        <p:nvPicPr>
          <p:cNvPr id="50" name="Espace réservé du contenu 5">
            <a:extLst>
              <a:ext uri="{FF2B5EF4-FFF2-40B4-BE49-F238E27FC236}">
                <a16:creationId xmlns:a16="http://schemas.microsoft.com/office/drawing/2014/main" id="{B9894E7D-0E31-4217-A531-BBFC61B965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5" t="25244" r="-2828" b="26611"/>
          <a:stretch/>
        </p:blipFill>
        <p:spPr>
          <a:xfrm>
            <a:off x="8990496" y="2653080"/>
            <a:ext cx="3192588" cy="1551839"/>
          </a:xfrm>
          <a:prstGeom prst="rect">
            <a:avLst/>
          </a:prstGeom>
        </p:spPr>
      </p:pic>
      <p:grpSp>
        <p:nvGrpSpPr>
          <p:cNvPr id="51" name="Groupe 50">
            <a:extLst>
              <a:ext uri="{FF2B5EF4-FFF2-40B4-BE49-F238E27FC236}">
                <a16:creationId xmlns:a16="http://schemas.microsoft.com/office/drawing/2014/main" id="{E7A64598-024D-4D30-A1CE-522CB1690B39}"/>
              </a:ext>
            </a:extLst>
          </p:cNvPr>
          <p:cNvGrpSpPr/>
          <p:nvPr/>
        </p:nvGrpSpPr>
        <p:grpSpPr>
          <a:xfrm>
            <a:off x="82930" y="3690169"/>
            <a:ext cx="4376528" cy="2134565"/>
            <a:chOff x="1082143" y="1237610"/>
            <a:chExt cx="4697918" cy="2446894"/>
          </a:xfrm>
        </p:grpSpPr>
        <p:pic>
          <p:nvPicPr>
            <p:cNvPr id="52" name="Picture 1" descr="C:\Users\MESURE\Downloads\image_final.png">
              <a:extLst>
                <a:ext uri="{FF2B5EF4-FFF2-40B4-BE49-F238E27FC236}">
                  <a16:creationId xmlns:a16="http://schemas.microsoft.com/office/drawing/2014/main" id="{D97D13AA-9779-4B6F-B17E-5E37C370E0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l="22686" t="-10" r="10315"/>
            <a:stretch/>
          </p:blipFill>
          <p:spPr bwMode="auto">
            <a:xfrm rot="302245">
              <a:off x="1082143" y="1237610"/>
              <a:ext cx="2372081" cy="2446894"/>
            </a:xfrm>
            <a:prstGeom prst="rect">
              <a:avLst/>
            </a:prstGeom>
            <a:noFill/>
          </p:spPr>
        </p:pic>
        <p:pic>
          <p:nvPicPr>
            <p:cNvPr id="55" name="Picture 2" descr="C:\Users\MESURE\Pictures\Image2.png">
              <a:extLst>
                <a:ext uri="{FF2B5EF4-FFF2-40B4-BE49-F238E27FC236}">
                  <a16:creationId xmlns:a16="http://schemas.microsoft.com/office/drawing/2014/main" id="{5ECA23A1-33CB-4AF8-A96E-7B1E24EFC7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82672" y="1260724"/>
              <a:ext cx="2597389" cy="2386043"/>
            </a:xfrm>
            <a:prstGeom prst="rect">
              <a:avLst/>
            </a:prstGeom>
            <a:noFill/>
          </p:spPr>
        </p:pic>
      </p:grpSp>
      <p:sp>
        <p:nvSpPr>
          <p:cNvPr id="57" name="Espace réservé du contenu 6">
            <a:extLst>
              <a:ext uri="{FF2B5EF4-FFF2-40B4-BE49-F238E27FC236}">
                <a16:creationId xmlns:a16="http://schemas.microsoft.com/office/drawing/2014/main" id="{8EF71DB9-A202-43F6-8268-8EC942426BAE}"/>
              </a:ext>
            </a:extLst>
          </p:cNvPr>
          <p:cNvSpPr txBox="1">
            <a:spLocks/>
          </p:cNvSpPr>
          <p:nvPr/>
        </p:nvSpPr>
        <p:spPr bwMode="auto">
          <a:xfrm>
            <a:off x="2680535" y="1298247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[1]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58" name="Espace réservé du contenu 6">
            <a:extLst>
              <a:ext uri="{FF2B5EF4-FFF2-40B4-BE49-F238E27FC236}">
                <a16:creationId xmlns:a16="http://schemas.microsoft.com/office/drawing/2014/main" id="{EF4FC324-93A6-4AB6-A61A-C097EA912C4C}"/>
              </a:ext>
            </a:extLst>
          </p:cNvPr>
          <p:cNvSpPr txBox="1">
            <a:spLocks/>
          </p:cNvSpPr>
          <p:nvPr/>
        </p:nvSpPr>
        <p:spPr bwMode="auto">
          <a:xfrm>
            <a:off x="1669516" y="3655370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[1]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59" name="Espace réservé du contenu 6">
            <a:extLst>
              <a:ext uri="{FF2B5EF4-FFF2-40B4-BE49-F238E27FC236}">
                <a16:creationId xmlns:a16="http://schemas.microsoft.com/office/drawing/2014/main" id="{019F5D4D-2074-4B4E-B58C-1C6835204355}"/>
              </a:ext>
            </a:extLst>
          </p:cNvPr>
          <p:cNvSpPr txBox="1">
            <a:spLocks/>
          </p:cNvSpPr>
          <p:nvPr/>
        </p:nvSpPr>
        <p:spPr bwMode="auto">
          <a:xfrm>
            <a:off x="4556535" y="3750634"/>
            <a:ext cx="2790605" cy="9045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>
              <a:lnSpc>
                <a:spcPct val="100000"/>
              </a:lnSpc>
              <a:spcBef>
                <a:spcPts val="500"/>
              </a:spcBef>
              <a:buSzPct val="90000"/>
              <a:buFont typeface="Arial"/>
              <a:buChar char="■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/>
              <a:buNone/>
              <a:tabLst>
                <a:tab pos="711200" algn="l"/>
                <a:tab pos="1973263" algn="l"/>
              </a:tabLst>
            </a:pPr>
            <a:r>
              <a:rPr lang="fr-FR" sz="1200" dirty="0"/>
              <a:t>[2]</a:t>
            </a:r>
            <a:endParaRPr lang="fr-FR" sz="1200" baseline="30000" dirty="0"/>
          </a:p>
          <a:p>
            <a:pPr>
              <a:spcBef>
                <a:spcPct val="50000"/>
              </a:spcBef>
            </a:pPr>
            <a:endParaRPr lang="fr-FR" sz="1400" dirty="0">
              <a:latin typeface="Calibri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CFA1FB1-51D8-42B2-B2C7-721A71538FB0}"/>
              </a:ext>
            </a:extLst>
          </p:cNvPr>
          <p:cNvSpPr txBox="1"/>
          <p:nvPr/>
        </p:nvSpPr>
        <p:spPr>
          <a:xfrm>
            <a:off x="177800" y="915487"/>
            <a:ext cx="5774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Validation on CeO</a:t>
            </a:r>
            <a:r>
              <a:rPr lang="fr-FR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6E5E33AE-9FDE-4D49-AF8A-0572C33B99B0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20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E683B7B-3A12-42E1-855A-01767803C304}"/>
              </a:ext>
            </a:extLst>
          </p:cNvPr>
          <p:cNvSpPr txBox="1"/>
          <p:nvPr/>
        </p:nvSpPr>
        <p:spPr>
          <a:xfrm>
            <a:off x="55012" y="3121750"/>
            <a:ext cx="5798637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200" dirty="0">
                <a:solidFill>
                  <a:srgbClr val="202122"/>
                </a:solidFill>
              </a:rPr>
              <a:t>[1] </a:t>
            </a:r>
            <a:r>
              <a:rPr lang="fr-FR" sz="1200" dirty="0" err="1">
                <a:solidFill>
                  <a:srgbClr val="202122"/>
                </a:solidFill>
              </a:rPr>
              <a:t>Ph.D</a:t>
            </a:r>
            <a:r>
              <a:rPr lang="fr-FR" sz="1200" dirty="0">
                <a:solidFill>
                  <a:srgbClr val="202122"/>
                </a:solidFill>
              </a:rPr>
              <a:t>. S. Martin, 2014, « </a:t>
            </a:r>
            <a:r>
              <a:rPr lang="en-US" sz="1200" i="0" dirty="0">
                <a:solidFill>
                  <a:srgbClr val="0B2134"/>
                </a:solidFill>
                <a:effectLst/>
              </a:rPr>
              <a:t>Contribution to the modelling of solid state sintering</a:t>
            </a:r>
            <a:r>
              <a:rPr lang="fr-FR" sz="1200" i="0" dirty="0">
                <a:solidFill>
                  <a:srgbClr val="202122"/>
                </a:solidFill>
                <a:effectLst/>
              </a:rPr>
              <a:t> »</a:t>
            </a:r>
          </a:p>
          <a:p>
            <a:r>
              <a:rPr lang="fr-FR" sz="1200" dirty="0">
                <a:solidFill>
                  <a:srgbClr val="202122"/>
                </a:solidFill>
              </a:rPr>
              <a:t>[2] </a:t>
            </a:r>
            <a:r>
              <a:rPr lang="fr-FR" sz="1200" dirty="0" err="1">
                <a:solidFill>
                  <a:srgbClr val="202122"/>
                </a:solidFill>
              </a:rPr>
              <a:t>Ph.D</a:t>
            </a:r>
            <a:r>
              <a:rPr lang="fr-FR" sz="1200" dirty="0">
                <a:solidFill>
                  <a:srgbClr val="202122"/>
                </a:solidFill>
              </a:rPr>
              <a:t>. </a:t>
            </a:r>
            <a:r>
              <a:rPr lang="fr-FR" sz="1200" dirty="0"/>
              <a:t>G. I. </a:t>
            </a:r>
            <a:r>
              <a:rPr lang="fr-FR" sz="1200" dirty="0" err="1"/>
              <a:t>Nkou</a:t>
            </a:r>
            <a:r>
              <a:rPr lang="fr-FR" sz="1200" dirty="0"/>
              <a:t> </a:t>
            </a:r>
            <a:r>
              <a:rPr lang="fr-FR" sz="1200" dirty="0" err="1"/>
              <a:t>Bouala</a:t>
            </a:r>
            <a:r>
              <a:rPr lang="fr-FR" sz="1200" dirty="0">
                <a:solidFill>
                  <a:srgbClr val="202122"/>
                </a:solidFill>
              </a:rPr>
              <a:t>, 2016, «</a:t>
            </a:r>
            <a:r>
              <a:rPr lang="en-US" sz="1200" i="0" dirty="0">
                <a:solidFill>
                  <a:srgbClr val="0B2134"/>
                </a:solidFill>
                <a:effectLst/>
              </a:rPr>
              <a:t>First step of sintering of lanthanides and actinides oxides : an in situ study by ESEM at high temperature</a:t>
            </a:r>
            <a:r>
              <a:rPr lang="fr-FR" sz="1200" i="0" dirty="0">
                <a:solidFill>
                  <a:srgbClr val="202122"/>
                </a:solidFill>
                <a:effectLst/>
              </a:rPr>
              <a:t>»</a:t>
            </a:r>
            <a:endParaRPr lang="en-US" sz="1200" i="0" dirty="0">
              <a:solidFill>
                <a:srgbClr val="0B2134"/>
              </a:solidFill>
              <a:effectLst/>
            </a:endParaRPr>
          </a:p>
          <a:p>
            <a:pPr algn="l"/>
            <a:endParaRPr lang="en-US" sz="1100" i="0" dirty="0">
              <a:solidFill>
                <a:srgbClr val="0B2134"/>
              </a:solidFill>
              <a:effectLst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A35C97-4ACF-44BA-9503-5AC76E0A31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824" y="1543575"/>
            <a:ext cx="3448413" cy="31896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07F1E93-3094-4A91-A82A-9392426E24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62" y="3299254"/>
            <a:ext cx="3773712" cy="34905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1A734F-868D-4043-809F-8185EF3AE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504" y="-50906"/>
            <a:ext cx="3676874" cy="3400995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5CFE7BEC-9E1F-447E-ABA0-93C4467404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7" t="23545" r="2803" b="25840"/>
          <a:stretch/>
        </p:blipFill>
        <p:spPr>
          <a:xfrm>
            <a:off x="8990496" y="4250539"/>
            <a:ext cx="2951088" cy="1631453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EB8BA162-3987-406E-BF46-F06A308A14F1}"/>
              </a:ext>
            </a:extLst>
          </p:cNvPr>
          <p:cNvGrpSpPr/>
          <p:nvPr/>
        </p:nvGrpSpPr>
        <p:grpSpPr>
          <a:xfrm>
            <a:off x="3092608" y="5940517"/>
            <a:ext cx="6573906" cy="442404"/>
            <a:chOff x="3092608" y="6073049"/>
            <a:chExt cx="6006784" cy="442404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7B1EC9A0-F278-4D23-B6D8-02F05FA067A7}"/>
                </a:ext>
              </a:extLst>
            </p:cNvPr>
            <p:cNvSpPr txBox="1"/>
            <p:nvPr/>
          </p:nvSpPr>
          <p:spPr>
            <a:xfrm>
              <a:off x="3092608" y="6083453"/>
              <a:ext cx="6006784" cy="432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Issue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with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multiple grains                 phase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field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fr-FR" dirty="0" err="1">
                  <a:latin typeface="Poppins" panose="00000500000000000000" pitchFamily="2" charset="0"/>
                  <a:cs typeface="Poppins" panose="00000500000000000000" pitchFamily="2" charset="0"/>
                </a:rPr>
                <a:t>approach</a:t>
              </a:r>
              <a:r>
                <a:rPr lang="fr-FR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</a:p>
          </p:txBody>
        </p:sp>
        <p:sp>
          <p:nvSpPr>
            <p:cNvPr id="24" name="Flèche : droite 23">
              <a:extLst>
                <a:ext uri="{FF2B5EF4-FFF2-40B4-BE49-F238E27FC236}">
                  <a16:creationId xmlns:a16="http://schemas.microsoft.com/office/drawing/2014/main" id="{2E8E1999-BE32-401A-880E-BBFCF9428185}"/>
                </a:ext>
              </a:extLst>
            </p:cNvPr>
            <p:cNvSpPr/>
            <p:nvPr/>
          </p:nvSpPr>
          <p:spPr>
            <a:xfrm>
              <a:off x="5852828" y="6073049"/>
              <a:ext cx="836029" cy="403133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221798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4140AE7-985C-47CF-8D43-573B79E2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Verification</a:t>
            </a:r>
            <a:r>
              <a:rPr lang="fr-FR" dirty="0"/>
              <a:t> : </a:t>
            </a:r>
            <a:r>
              <a:rPr lang="fr-FR" dirty="0" err="1"/>
              <a:t>Inferno</a:t>
            </a:r>
            <a:r>
              <a:rPr lang="fr-FR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0793A7-9AE9-4CC1-AC6A-2E190B73ACEE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13666A59-F275-4D05-B2F9-654F0F9B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Implement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developed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also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for UO</a:t>
            </a:r>
            <a:r>
              <a:rPr lang="fr-FR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(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chromium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Compare the first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38499F5-ED90-4E86-979C-F3CBB44D92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4" t="14259" b="15000"/>
          <a:stretch/>
        </p:blipFill>
        <p:spPr>
          <a:xfrm>
            <a:off x="6984429" y="1883300"/>
            <a:ext cx="3970622" cy="30402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FF0AB96-2E00-4386-8789-32AFF59DDE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45" b="68468"/>
          <a:stretch/>
        </p:blipFill>
        <p:spPr>
          <a:xfrm>
            <a:off x="209720" y="2512780"/>
            <a:ext cx="2936442" cy="16674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6A45129-170D-4622-B44D-5B560A93DD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31783" r="1338" b="33912"/>
          <a:stretch/>
        </p:blipFill>
        <p:spPr>
          <a:xfrm>
            <a:off x="3551599" y="2366142"/>
            <a:ext cx="2927718" cy="181407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7C829AE9-0DED-46E4-AE93-FA1C7E822088}"/>
              </a:ext>
            </a:extLst>
          </p:cNvPr>
          <p:cNvSpPr txBox="1"/>
          <p:nvPr/>
        </p:nvSpPr>
        <p:spPr>
          <a:xfrm>
            <a:off x="897442" y="4180213"/>
            <a:ext cx="5507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cs typeface="Poppins" panose="00000500000000000000" pitchFamily="2" charset="0"/>
              </a:rPr>
              <a:t>I. </a:t>
            </a:r>
            <a:r>
              <a:rPr lang="fr-FR" sz="1200" dirty="0" err="1">
                <a:cs typeface="Poppins" panose="00000500000000000000" pitchFamily="2" charset="0"/>
              </a:rPr>
              <a:t>Greenquist</a:t>
            </a:r>
            <a:r>
              <a:rPr lang="fr-FR" sz="1200" dirty="0">
                <a:cs typeface="Poppins" panose="00000500000000000000" pitchFamily="2" charset="0"/>
              </a:rPr>
              <a:t> and al. «</a:t>
            </a:r>
            <a:r>
              <a:rPr lang="en-US" sz="1200" dirty="0"/>
              <a:t>Development of a microstructural grand potential-based sintering model</a:t>
            </a:r>
            <a:r>
              <a:rPr lang="fr-FR" sz="1200" dirty="0">
                <a:cs typeface="Poppins" panose="00000500000000000000" pitchFamily="2" charset="0"/>
              </a:rPr>
              <a:t>», </a:t>
            </a:r>
            <a:r>
              <a:rPr lang="fr-FR" sz="1200" dirty="0" err="1">
                <a:cs typeface="Poppins" panose="00000500000000000000" pitchFamily="2" charset="0"/>
              </a:rPr>
              <a:t>Computational</a:t>
            </a:r>
            <a:r>
              <a:rPr lang="fr-FR" sz="1200" dirty="0">
                <a:cs typeface="Poppins" panose="00000500000000000000" pitchFamily="2" charset="0"/>
              </a:rPr>
              <a:t> Materials Science, 2020</a:t>
            </a:r>
            <a:endParaRPr lang="fr-FR" sz="1200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C8027F6-E750-406E-97EF-C9175162B57C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21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746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F6AD536-06DE-46DA-9793-506DC9D73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10728325" cy="49625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Implement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developed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also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for UO</a:t>
            </a:r>
            <a:r>
              <a:rPr lang="fr-FR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(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chromium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Compare the first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4140AE7-985C-47CF-8D43-573B79E2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Verification</a:t>
            </a:r>
            <a:r>
              <a:rPr lang="fr-FR" dirty="0"/>
              <a:t> : </a:t>
            </a:r>
            <a:r>
              <a:rPr lang="fr-FR" dirty="0" err="1"/>
              <a:t>Inferno</a:t>
            </a:r>
            <a:r>
              <a:rPr lang="fr-FR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0793A7-9AE9-4CC1-AC6A-2E190B73ACEE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pic>
        <p:nvPicPr>
          <p:cNvPr id="10" name="Espace réservé du contenu 2">
            <a:extLst>
              <a:ext uri="{FF2B5EF4-FFF2-40B4-BE49-F238E27FC236}">
                <a16:creationId xmlns:a16="http://schemas.microsoft.com/office/drawing/2014/main" id="{D633A153-DDAD-4228-B473-EB80A3DCC9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2" t="28506" r="8096" b="25849"/>
          <a:stretch/>
        </p:blipFill>
        <p:spPr>
          <a:xfrm>
            <a:off x="1041399" y="2429127"/>
            <a:ext cx="4604768" cy="1961676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E88936E-4915-4F11-AD11-D0A4DC452BCF}"/>
              </a:ext>
            </a:extLst>
          </p:cNvPr>
          <p:cNvCxnSpPr>
            <a:cxnSpLocks/>
          </p:cNvCxnSpPr>
          <p:nvPr/>
        </p:nvCxnSpPr>
        <p:spPr>
          <a:xfrm flipV="1">
            <a:off x="2070100" y="3647282"/>
            <a:ext cx="546100" cy="938783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67D2A6CE-BD20-456C-98C4-EF05E783C6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4" t="14259" b="15000"/>
          <a:stretch/>
        </p:blipFill>
        <p:spPr>
          <a:xfrm>
            <a:off x="6984429" y="1883300"/>
            <a:ext cx="3970622" cy="3040222"/>
          </a:xfrm>
          <a:prstGeom prst="rect">
            <a:avLst/>
          </a:prstGeom>
        </p:spPr>
      </p:pic>
      <p:sp>
        <p:nvSpPr>
          <p:cNvPr id="11" name="ZoneTexte 13">
            <a:extLst>
              <a:ext uri="{FF2B5EF4-FFF2-40B4-BE49-F238E27FC236}">
                <a16:creationId xmlns:a16="http://schemas.microsoft.com/office/drawing/2014/main" id="{D258CBCD-F87B-4D13-A501-884C6DF8ABAF}"/>
              </a:ext>
            </a:extLst>
          </p:cNvPr>
          <p:cNvSpPr txBox="1"/>
          <p:nvPr/>
        </p:nvSpPr>
        <p:spPr>
          <a:xfrm>
            <a:off x="498930" y="4586065"/>
            <a:ext cx="450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dirty="0"/>
              <a:t>The concentration in grain must be heterogenous according to </a:t>
            </a:r>
            <a:r>
              <a:rPr lang="en-US" sz="1200" b="1" dirty="0"/>
              <a:t>[</a:t>
            </a:r>
            <a:r>
              <a:rPr lang="en-US" sz="1200" b="1" dirty="0" err="1"/>
              <a:t>Greenquist</a:t>
            </a:r>
            <a:r>
              <a:rPr lang="en-US" sz="1200" b="1" dirty="0"/>
              <a:t> et al., 2020]</a:t>
            </a:r>
            <a:endParaRPr lang="en-US" sz="1200" dirty="0"/>
          </a:p>
          <a:p>
            <a:pPr algn="just"/>
            <a:r>
              <a:rPr lang="en-US" sz="1200" dirty="0"/>
              <a:t>Must improve the concentration equilibrium computation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26F904EF-430C-4B18-AA21-E6746C553A4C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22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04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0F6AD536-06DE-46DA-9793-506DC9D73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10728325" cy="49625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Implement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developed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also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for UO</a:t>
            </a:r>
            <a:r>
              <a:rPr lang="fr-FR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(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chromium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Compare the first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Issue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with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the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equilibrium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concentrations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Extend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method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to Uranium diffusion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instead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vacancy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in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order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to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coupled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phase 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field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with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mechanical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solver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4140AE7-985C-47CF-8D43-573B79E2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Verification</a:t>
            </a:r>
            <a:r>
              <a:rPr lang="fr-FR" dirty="0"/>
              <a:t> : </a:t>
            </a:r>
            <a:r>
              <a:rPr lang="fr-FR" dirty="0" err="1"/>
              <a:t>Inferno</a:t>
            </a:r>
            <a:r>
              <a:rPr lang="fr-FR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0793A7-9AE9-4CC1-AC6A-2E190B73ACEE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pic>
        <p:nvPicPr>
          <p:cNvPr id="10" name="Espace réservé du contenu 2">
            <a:extLst>
              <a:ext uri="{FF2B5EF4-FFF2-40B4-BE49-F238E27FC236}">
                <a16:creationId xmlns:a16="http://schemas.microsoft.com/office/drawing/2014/main" id="{D633A153-DDAD-4228-B473-EB80A3DCC9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2" t="28506" r="8096" b="25849"/>
          <a:stretch/>
        </p:blipFill>
        <p:spPr>
          <a:xfrm>
            <a:off x="1041399" y="2429127"/>
            <a:ext cx="4604768" cy="1961676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E88936E-4915-4F11-AD11-D0A4DC452BCF}"/>
              </a:ext>
            </a:extLst>
          </p:cNvPr>
          <p:cNvCxnSpPr>
            <a:cxnSpLocks/>
          </p:cNvCxnSpPr>
          <p:nvPr/>
        </p:nvCxnSpPr>
        <p:spPr>
          <a:xfrm flipV="1">
            <a:off x="2070100" y="3647282"/>
            <a:ext cx="546100" cy="938783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02A1D75-1DB1-480F-A094-5D2C31AD2B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4" t="14259" b="15000"/>
          <a:stretch/>
        </p:blipFill>
        <p:spPr>
          <a:xfrm>
            <a:off x="5316991" y="1908889"/>
            <a:ext cx="3496473" cy="2677176"/>
          </a:xfrm>
          <a:prstGeom prst="rect">
            <a:avLst/>
          </a:prstGeom>
        </p:spPr>
      </p:pic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1F8B52C8-07E7-421B-A385-E94B80A02234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23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ZoneTexte 13">
            <a:extLst>
              <a:ext uri="{FF2B5EF4-FFF2-40B4-BE49-F238E27FC236}">
                <a16:creationId xmlns:a16="http://schemas.microsoft.com/office/drawing/2014/main" id="{1418AE07-E628-4632-8B60-EFDD3715B32A}"/>
              </a:ext>
            </a:extLst>
          </p:cNvPr>
          <p:cNvSpPr txBox="1"/>
          <p:nvPr/>
        </p:nvSpPr>
        <p:spPr>
          <a:xfrm>
            <a:off x="498930" y="4586065"/>
            <a:ext cx="450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dirty="0"/>
              <a:t>The concentration in grain must be heterogenous according to </a:t>
            </a:r>
            <a:r>
              <a:rPr lang="en-US" sz="1200" b="1" dirty="0"/>
              <a:t>[</a:t>
            </a:r>
            <a:r>
              <a:rPr lang="en-US" sz="1200" b="1" dirty="0" err="1"/>
              <a:t>Greenquist</a:t>
            </a:r>
            <a:r>
              <a:rPr lang="en-US" sz="1200" b="1" dirty="0"/>
              <a:t> et al., 2020]</a:t>
            </a:r>
            <a:endParaRPr lang="en-US" sz="1200" dirty="0"/>
          </a:p>
          <a:p>
            <a:pPr algn="just"/>
            <a:r>
              <a:rPr lang="en-US" sz="1200" dirty="0"/>
              <a:t>Must improve the concentration equilibrium computation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44F0CC-4935-43B3-99B0-294A5709A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3464" y="1739212"/>
            <a:ext cx="3095430" cy="217150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AD0ECE-10B5-4FF6-9442-727A9A293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3464" y="3722042"/>
            <a:ext cx="3095430" cy="192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26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928" y="2272770"/>
            <a:ext cx="7688263" cy="2390775"/>
          </a:xfrm>
        </p:spPr>
        <p:txBody>
          <a:bodyPr>
            <a:normAutofit/>
          </a:bodyPr>
          <a:lstStyle/>
          <a:p>
            <a:r>
              <a:rPr lang="da-DK" sz="8000" dirty="0"/>
              <a:t>Conclusion &amp; Outlook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37986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48BF17C-10E0-4345-A1CE-019EA534A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Development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multi-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species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sintering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at RVE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scale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to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study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the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chromia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fuel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Work on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Salammbo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(adaptive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meshes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):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Extend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for multi-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species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sintering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Further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works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will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be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focused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on phase-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field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due to CPU time and multi-grain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First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implementation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verification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1064A5F-D845-44E3-8DF6-DE7AB78D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DCB85A-EFF1-412F-927B-69E47C3E865C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82F2AF50-2795-46D7-8559-BC769D46CF4E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25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41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48BF17C-10E0-4345-A1CE-019EA534A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10728325" cy="53276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Development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multi-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species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sintering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at RVE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scale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to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study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the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chromia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fuel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Work on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Salammbo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(adaptive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meshes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):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Extend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for multi-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species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sintering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Further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works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will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be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focused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on phase-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field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due to CPU time and multi-grain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First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implementation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verification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lvl="1" indent="0">
              <a:buNone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 indent="0">
              <a:buNone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 indent="0">
              <a:buNone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Extend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Greenquist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method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to Uranium diffusion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instead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of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vacancy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Benchmark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between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Salammbo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Inferno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Coupled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phase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field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method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with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mechanical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solver,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compared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with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multi-grains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systems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 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Extension to Uranium and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sintering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for phase-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field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1064A5F-D845-44E3-8DF6-DE7AB78D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DCB85A-EFF1-412F-927B-69E47C3E865C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8" name="Titre 5">
            <a:extLst>
              <a:ext uri="{FF2B5EF4-FFF2-40B4-BE49-F238E27FC236}">
                <a16:creationId xmlns:a16="http://schemas.microsoft.com/office/drawing/2014/main" id="{6FD90118-C1A7-4FF5-A3F6-F25A272E2C78}"/>
              </a:ext>
            </a:extLst>
          </p:cNvPr>
          <p:cNvSpPr txBox="1">
            <a:spLocks/>
          </p:cNvSpPr>
          <p:nvPr/>
        </p:nvSpPr>
        <p:spPr>
          <a:xfrm>
            <a:off x="692078" y="3825457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Outlook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BB84A5DB-876A-4D7E-9F9B-3C965D19D053}"/>
              </a:ext>
            </a:extLst>
          </p:cNvPr>
          <p:cNvSpPr txBox="1">
            <a:spLocks/>
          </p:cNvSpPr>
          <p:nvPr/>
        </p:nvSpPr>
        <p:spPr bwMode="auto">
          <a:xfrm>
            <a:off x="10999334" y="6343650"/>
            <a:ext cx="693738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CBC77A0-1F4E-42FF-9FFC-F45C3A64AF90}" type="slidenum">
              <a:rPr lang="fr-FR" sz="1200" b="1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algn="r"/>
              <a:t>26</a:t>
            </a:fld>
            <a:endParaRPr lang="fr-FR" b="1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88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>
          <a:xfrm>
            <a:off x="1849962" y="3807480"/>
            <a:ext cx="7380000" cy="2536170"/>
          </a:xfrm>
        </p:spPr>
        <p:txBody>
          <a:bodyPr>
            <a:normAutofit/>
          </a:bodyPr>
          <a:lstStyle/>
          <a:p>
            <a:r>
              <a:rPr lang="fr-FR" dirty="0"/>
              <a:t>Evan Pereira</a:t>
            </a:r>
          </a:p>
          <a:p>
            <a:r>
              <a:rPr lang="pt-BR" dirty="0"/>
              <a:t>Evan.PEREIRA@cea.fr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27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734459" y="2062370"/>
            <a:ext cx="8145037" cy="2400300"/>
          </a:xfrm>
        </p:spPr>
        <p:txBody>
          <a:bodyPr>
            <a:normAutofit/>
          </a:bodyPr>
          <a:lstStyle/>
          <a:p>
            <a:r>
              <a:rPr lang="fr-FR" sz="5400" dirty="0" err="1"/>
              <a:t>Thanks</a:t>
            </a:r>
            <a:r>
              <a:rPr lang="fr-FR" sz="5400" dirty="0"/>
              <a:t> for 						</a:t>
            </a:r>
            <a:r>
              <a:rPr lang="fr-FR" sz="5400" dirty="0" err="1"/>
              <a:t>your</a:t>
            </a:r>
            <a:r>
              <a:rPr lang="fr-FR" sz="5400" dirty="0"/>
              <a:t> attention</a:t>
            </a:r>
          </a:p>
        </p:txBody>
      </p:sp>
    </p:spTree>
    <p:extLst>
      <p:ext uri="{BB962C8B-B14F-4D97-AF65-F5344CB8AC3E}">
        <p14:creationId xmlns:p14="http://schemas.microsoft.com/office/powerpoint/2010/main" val="1168503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318364" y="1117736"/>
            <a:ext cx="5715673" cy="2311264"/>
          </a:xfrm>
        </p:spPr>
        <p:txBody>
          <a:bodyPr>
            <a:noAutofit/>
          </a:bodyPr>
          <a:lstStyle/>
          <a:p>
            <a:r>
              <a:rPr lang="fr-FR" sz="1700" u="sng" dirty="0">
                <a:latin typeface="Poppins" panose="00000500000000000000" pitchFamily="2" charset="0"/>
                <a:cs typeface="Poppins" panose="00000500000000000000" pitchFamily="2" charset="0"/>
              </a:rPr>
              <a:t>Micro-</a:t>
            </a:r>
            <a:r>
              <a:rPr lang="fr-FR" sz="1700" u="sng" dirty="0" err="1">
                <a:latin typeface="Poppins" panose="00000500000000000000" pitchFamily="2" charset="0"/>
                <a:cs typeface="Poppins" panose="00000500000000000000" pitchFamily="2" charset="0"/>
              </a:rPr>
              <a:t>scale</a:t>
            </a:r>
            <a:r>
              <a:rPr lang="fr-FR" sz="1700" u="sng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1700" u="sng" dirty="0" err="1">
                <a:latin typeface="Poppins" panose="00000500000000000000" pitchFamily="2" charset="0"/>
                <a:cs typeface="Poppins" panose="00000500000000000000" pitchFamily="2" charset="0"/>
              </a:rPr>
              <a:t>behavior</a:t>
            </a:r>
            <a:r>
              <a:rPr lang="fr-FR" sz="1700" u="sng" dirty="0">
                <a:latin typeface="Poppins" panose="00000500000000000000" pitchFamily="2" charset="0"/>
                <a:cs typeface="Poppins" panose="00000500000000000000" pitchFamily="2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Mass transport, primarily driven by solid-state diffusion at grains boundaries and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⬈ grain size (from 1 to 10 </a:t>
            </a:r>
            <a:r>
              <a:rPr lang="en-US" sz="1700" dirty="0" err="1">
                <a:cs typeface="Poppins" panose="00000500000000000000" pitchFamily="2" charset="0"/>
              </a:rPr>
              <a:t>μm</a:t>
            </a: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 up to 5 and 25 </a:t>
            </a:r>
            <a:r>
              <a:rPr lang="en-US" sz="1700" dirty="0" err="1">
                <a:cs typeface="Poppins" panose="00000500000000000000" pitchFamily="2" charset="0"/>
              </a:rPr>
              <a:t>μm</a:t>
            </a: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⬊ porosity and number of grains</a:t>
            </a:r>
          </a:p>
          <a:p>
            <a:pPr lvl="1" indent="0">
              <a:buNone/>
            </a:pPr>
            <a:endParaRPr lang="en-US" sz="1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0A5E0EC-9832-49FB-A9A8-0AE15A0634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34037" y="1091819"/>
            <a:ext cx="6474352" cy="4795701"/>
          </a:xfrm>
        </p:spPr>
        <p:txBody>
          <a:bodyPr>
            <a:normAutofit/>
          </a:bodyPr>
          <a:lstStyle/>
          <a:p>
            <a:r>
              <a:rPr lang="fr-FR" sz="1700" u="sng" dirty="0">
                <a:latin typeface="Poppins" panose="00000500000000000000" pitchFamily="2" charset="0"/>
                <a:cs typeface="Poppins" panose="00000500000000000000" pitchFamily="2" charset="0"/>
              </a:rPr>
              <a:t>Macro-</a:t>
            </a:r>
            <a:r>
              <a:rPr lang="fr-FR" sz="1700" u="sng" dirty="0" err="1">
                <a:latin typeface="Poppins" panose="00000500000000000000" pitchFamily="2" charset="0"/>
                <a:cs typeface="Poppins" panose="00000500000000000000" pitchFamily="2" charset="0"/>
              </a:rPr>
              <a:t>scale</a:t>
            </a:r>
            <a:r>
              <a:rPr lang="fr-FR" sz="1700" u="sng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1700" u="sng" dirty="0" err="1">
                <a:latin typeface="Poppins" panose="00000500000000000000" pitchFamily="2" charset="0"/>
                <a:cs typeface="Poppins" panose="00000500000000000000" pitchFamily="2" charset="0"/>
              </a:rPr>
              <a:t>behavior</a:t>
            </a:r>
            <a:r>
              <a:rPr lang="fr-FR" sz="1700" u="sng" dirty="0">
                <a:latin typeface="Poppins" panose="00000500000000000000" pitchFamily="2" charset="0"/>
                <a:cs typeface="Poppins" panose="00000500000000000000" pitchFamily="2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Target O/M stoichiometry close to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⬊ volume due to shrinkage (may require adjustment)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>
                <a:latin typeface="Poppins" panose="00000500000000000000" pitchFamily="2" charset="0"/>
                <a:cs typeface="Poppins" panose="00000500000000000000" pitchFamily="2" charset="0"/>
              </a:rPr>
              <a:t>⬈ </a:t>
            </a:r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density from ~55% to ~95%</a:t>
            </a:r>
            <a:endParaRPr lang="fr-FR" sz="1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Context</a:t>
            </a:r>
            <a:r>
              <a:rPr lang="fr-FR" dirty="0"/>
              <a:t> : </a:t>
            </a:r>
            <a:r>
              <a:rPr lang="fr-FR" dirty="0" err="1"/>
              <a:t>Sintering</a:t>
            </a:r>
            <a:r>
              <a:rPr lang="fr-FR" dirty="0"/>
              <a:t> of the fuel pellet</a:t>
            </a: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8"/>
          <a:stretch/>
        </p:blipFill>
        <p:spPr>
          <a:xfrm>
            <a:off x="5326290" y="7262503"/>
            <a:ext cx="2637222" cy="24621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A00F13-6D04-4FC9-AC67-56C2AC6F1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0455" y="2866465"/>
            <a:ext cx="1624885" cy="20317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99339D-A40B-46DA-8BCC-EA5D55C007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245" y="2933802"/>
            <a:ext cx="977950" cy="118751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BC513F-574B-4D1E-96BB-1EC9EEF77A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57" y="2709783"/>
            <a:ext cx="1187511" cy="13780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DFA8313-B8F0-457C-BC70-7AC4EE51B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212" y="4546508"/>
            <a:ext cx="1301817" cy="179714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7EE5BC2E-BBDA-4F90-8A71-B47D036B02C5}"/>
              </a:ext>
            </a:extLst>
          </p:cNvPr>
          <p:cNvGrpSpPr/>
          <p:nvPr/>
        </p:nvGrpSpPr>
        <p:grpSpPr>
          <a:xfrm>
            <a:off x="7236273" y="4322829"/>
            <a:ext cx="1454481" cy="2115032"/>
            <a:chOff x="7791407" y="5151556"/>
            <a:chExt cx="1454481" cy="2115032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D0D80A6-C55A-49FE-89F1-0EA5C9E23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1407" y="5151556"/>
              <a:ext cx="1454481" cy="2115032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4B944063-619D-402E-9C77-AAA6476BC69D}"/>
                </a:ext>
              </a:extLst>
            </p:cNvPr>
            <p:cNvSpPr txBox="1"/>
            <p:nvPr/>
          </p:nvSpPr>
          <p:spPr>
            <a:xfrm>
              <a:off x="8120897" y="5565746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B2C4FA9A-5E21-4392-A841-D9DB9B2881E8}"/>
                </a:ext>
              </a:extLst>
            </p:cNvPr>
            <p:cNvSpPr txBox="1"/>
            <p:nvPr/>
          </p:nvSpPr>
          <p:spPr>
            <a:xfrm>
              <a:off x="8144771" y="6336254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Low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714208EC-67B5-4945-A564-2E2F1BAEE982}"/>
                </a:ext>
              </a:extLst>
            </p:cNvPr>
            <p:cNvSpPr txBox="1"/>
            <p:nvPr/>
          </p:nvSpPr>
          <p:spPr>
            <a:xfrm>
              <a:off x="8120897" y="6810458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8" name="Flèche : droite rayée 27">
            <a:extLst>
              <a:ext uri="{FF2B5EF4-FFF2-40B4-BE49-F238E27FC236}">
                <a16:creationId xmlns:a16="http://schemas.microsoft.com/office/drawing/2014/main" id="{212C1870-FAD5-48F1-9813-3F24C75B07EA}"/>
              </a:ext>
            </a:extLst>
          </p:cNvPr>
          <p:cNvSpPr/>
          <p:nvPr/>
        </p:nvSpPr>
        <p:spPr>
          <a:xfrm>
            <a:off x="9062430" y="4121313"/>
            <a:ext cx="955785" cy="498998"/>
          </a:xfrm>
          <a:prstGeom prst="stripedRightArrow">
            <a:avLst>
              <a:gd name="adj1" fmla="val 4022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1F16C0D0-CB06-4CDF-980D-4E3E2EEEAA2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8954" t="15942" r="40488"/>
          <a:stretch/>
        </p:blipFill>
        <p:spPr>
          <a:xfrm>
            <a:off x="577971" y="4839549"/>
            <a:ext cx="1853787" cy="1766844"/>
          </a:xfrm>
          <a:prstGeom prst="rect">
            <a:avLst/>
          </a:prstGeom>
        </p:spPr>
      </p:pic>
      <p:sp>
        <p:nvSpPr>
          <p:cNvPr id="37" name="Flèche : droite rayée 36">
            <a:extLst>
              <a:ext uri="{FF2B5EF4-FFF2-40B4-BE49-F238E27FC236}">
                <a16:creationId xmlns:a16="http://schemas.microsoft.com/office/drawing/2014/main" id="{7CFDAF8E-9F9B-44DD-A90D-02B209EC36D4}"/>
              </a:ext>
            </a:extLst>
          </p:cNvPr>
          <p:cNvSpPr/>
          <p:nvPr/>
        </p:nvSpPr>
        <p:spPr>
          <a:xfrm>
            <a:off x="2727538" y="4529259"/>
            <a:ext cx="955785" cy="498998"/>
          </a:xfrm>
          <a:prstGeom prst="stripedRightArrow">
            <a:avLst>
              <a:gd name="adj1" fmla="val 4022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619423DE-4F85-46F5-BED6-916A5A47786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0843" t="5096"/>
          <a:stretch/>
        </p:blipFill>
        <p:spPr>
          <a:xfrm>
            <a:off x="4063875" y="4640091"/>
            <a:ext cx="1692445" cy="1954436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8AA39642-00F9-494A-905A-5AE0730F5E21}"/>
              </a:ext>
            </a:extLst>
          </p:cNvPr>
          <p:cNvSpPr txBox="1"/>
          <p:nvPr/>
        </p:nvSpPr>
        <p:spPr>
          <a:xfrm>
            <a:off x="1223815" y="6524109"/>
            <a:ext cx="1084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Residual closed pores are important to trap fission gases within the microstructure.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D1AB3FB-A766-4795-B820-623782101D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5353" y="2861496"/>
            <a:ext cx="1723946" cy="194259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0A4D8A9-A11B-4B44-9F2F-6619EC834C4B}"/>
              </a:ext>
            </a:extLst>
          </p:cNvPr>
          <p:cNvSpPr txBox="1"/>
          <p:nvPr/>
        </p:nvSpPr>
        <p:spPr>
          <a:xfrm>
            <a:off x="5299193" y="4408008"/>
            <a:ext cx="2474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50 </a:t>
            </a:r>
            <a:r>
              <a:rPr lang="en-US" sz="1200" dirty="0" err="1">
                <a:cs typeface="Poppins" panose="00000500000000000000" pitchFamily="2" charset="0"/>
              </a:rPr>
              <a:t>μm</a:t>
            </a:r>
            <a:endParaRPr lang="fr-FR" sz="1200" dirty="0"/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C5FD8B51-2DD6-4D08-8D5A-095AC807D768}"/>
              </a:ext>
            </a:extLst>
          </p:cNvPr>
          <p:cNvCxnSpPr/>
          <p:nvPr/>
        </p:nvCxnSpPr>
        <p:spPr>
          <a:xfrm>
            <a:off x="5397500" y="4640091"/>
            <a:ext cx="457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844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ACEC13D-3188-43A3-A943-F809F176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943277"/>
            <a:ext cx="5220000" cy="4970162"/>
          </a:xfrm>
        </p:spPr>
        <p:txBody>
          <a:bodyPr/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SALAMMBO :</a:t>
            </a:r>
          </a:p>
          <a:p>
            <a:endParaRPr lang="fr-FR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Interfaces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displacement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569070-68A1-45FF-9389-72A1E5C093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91691" y="956218"/>
            <a:ext cx="5709400" cy="5901782"/>
          </a:xfrm>
        </p:spPr>
        <p:txBody>
          <a:bodyPr>
            <a:normAutofit/>
          </a:bodyPr>
          <a:lstStyle/>
          <a:p>
            <a:r>
              <a:rPr lang="fr-FR" b="1" dirty="0">
                <a:latin typeface="Poppins" panose="00000500000000000000" pitchFamily="2" charset="0"/>
                <a:cs typeface="Poppins" panose="00000500000000000000" pitchFamily="2" charset="0"/>
              </a:rPr>
              <a:t>INFERNO :</a:t>
            </a: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Order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parameter</a:t>
            </a: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Material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based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reformulation </a:t>
            </a:r>
          </a:p>
          <a:p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60B2FD0-D3EA-432D-8612-30706ABDD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5910"/>
            <a:ext cx="10728325" cy="871827"/>
          </a:xfrm>
        </p:spPr>
        <p:txBody>
          <a:bodyPr/>
          <a:lstStyle/>
          <a:p>
            <a:r>
              <a:rPr lang="fr-FR" dirty="0"/>
              <a:t>Software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E5D5D35-AD0C-425F-94CA-3BC642A2E740}"/>
              </a:ext>
            </a:extLst>
          </p:cNvPr>
          <p:cNvGrpSpPr/>
          <p:nvPr/>
        </p:nvGrpSpPr>
        <p:grpSpPr>
          <a:xfrm>
            <a:off x="-854638" y="4848195"/>
            <a:ext cx="4258195" cy="2516849"/>
            <a:chOff x="5654393" y="3496124"/>
            <a:chExt cx="3220878" cy="1849938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F810C669-D228-4ABA-8A25-0FB286B4DBCA}"/>
                </a:ext>
              </a:extLst>
            </p:cNvPr>
            <p:cNvGrpSpPr/>
            <p:nvPr/>
          </p:nvGrpSpPr>
          <p:grpSpPr>
            <a:xfrm>
              <a:off x="5654393" y="3816228"/>
              <a:ext cx="3220878" cy="1125492"/>
              <a:chOff x="787563" y="5325762"/>
              <a:chExt cx="2248214" cy="897995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F66EE3F5-A367-40B1-B527-9634E9A33DD0}"/>
                  </a:ext>
                </a:extLst>
              </p:cNvPr>
              <p:cNvGrpSpPr/>
              <p:nvPr/>
            </p:nvGrpSpPr>
            <p:grpSpPr>
              <a:xfrm>
                <a:off x="787563" y="5325762"/>
                <a:ext cx="2248214" cy="897995"/>
                <a:chOff x="1773359" y="3476643"/>
                <a:chExt cx="1934771" cy="1176793"/>
              </a:xfrm>
              <a:scene3d>
                <a:camera prst="perspectiveContrastingRightFacing"/>
                <a:lightRig rig="threePt" dir="t"/>
              </a:scene3d>
            </p:grpSpPr>
            <p:grpSp>
              <p:nvGrpSpPr>
                <p:cNvPr id="44" name="Groupe 43">
                  <a:extLst>
                    <a:ext uri="{FF2B5EF4-FFF2-40B4-BE49-F238E27FC236}">
                      <a16:creationId xmlns:a16="http://schemas.microsoft.com/office/drawing/2014/main" id="{0AA20CCA-C7FF-41AE-A88A-C050813992BE}"/>
                    </a:ext>
                  </a:extLst>
                </p:cNvPr>
                <p:cNvGrpSpPr/>
                <p:nvPr/>
              </p:nvGrpSpPr>
              <p:grpSpPr>
                <a:xfrm>
                  <a:off x="1973470" y="3476643"/>
                  <a:ext cx="1546526" cy="1176793"/>
                  <a:chOff x="1948070" y="3463943"/>
                  <a:chExt cx="1546526" cy="1176793"/>
                </a:xfrm>
              </p:grpSpPr>
              <p:sp>
                <p:nvSpPr>
                  <p:cNvPr id="49" name="Triangle isocèle 48">
                    <a:extLst>
                      <a:ext uri="{FF2B5EF4-FFF2-40B4-BE49-F238E27FC236}">
                        <a16:creationId xmlns:a16="http://schemas.microsoft.com/office/drawing/2014/main" id="{BCA4E149-DAB3-4FAA-AD4E-8B2049A4FD7D}"/>
                      </a:ext>
                    </a:extLst>
                  </p:cNvPr>
                  <p:cNvSpPr/>
                  <p:nvPr/>
                </p:nvSpPr>
                <p:spPr>
                  <a:xfrm>
                    <a:off x="1948070" y="3463943"/>
                    <a:ext cx="725555" cy="1176793"/>
                  </a:xfrm>
                  <a:prstGeom prst="triangle">
                    <a:avLst>
                      <a:gd name="adj" fmla="val 23494"/>
                    </a:avLst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lIns="144000" tIns="108000" rIns="144000" bIns="144000" rtlCol="0" anchor="ctr">
                    <a:spAutoFit/>
                  </a:bodyPr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50" name="Triangle isocèle 49">
                    <a:extLst>
                      <a:ext uri="{FF2B5EF4-FFF2-40B4-BE49-F238E27FC236}">
                        <a16:creationId xmlns:a16="http://schemas.microsoft.com/office/drawing/2014/main" id="{F7620561-D8FA-412D-9CE3-47ED1CF62523}"/>
                      </a:ext>
                    </a:extLst>
                  </p:cNvPr>
                  <p:cNvSpPr/>
                  <p:nvPr/>
                </p:nvSpPr>
                <p:spPr>
                  <a:xfrm>
                    <a:off x="2673625" y="3463943"/>
                    <a:ext cx="820971" cy="1176793"/>
                  </a:xfrm>
                  <a:prstGeom prst="triangle">
                    <a:avLst>
                      <a:gd name="adj" fmla="val 36580"/>
                    </a:avLst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lIns="144000" tIns="108000" rIns="144000" bIns="144000" rtlCol="0" anchor="ctr">
                    <a:spAutoFit/>
                  </a:bodyPr>
                  <a:lstStyle/>
                  <a:p>
                    <a:pPr algn="ctr"/>
                    <a:endParaRPr lang="fr-FR" dirty="0"/>
                  </a:p>
                </p:txBody>
              </p:sp>
            </p:grpSp>
            <p:cxnSp>
              <p:nvCxnSpPr>
                <p:cNvPr id="45" name="Connecteur droit avec flèche 44">
                  <a:extLst>
                    <a:ext uri="{FF2B5EF4-FFF2-40B4-BE49-F238E27FC236}">
                      <a16:creationId xmlns:a16="http://schemas.microsoft.com/office/drawing/2014/main" id="{7B623BA6-46EF-43C0-B6D4-E20DD73365ED}"/>
                    </a:ext>
                  </a:extLst>
                </p:cNvPr>
                <p:cNvCxnSpPr/>
                <p:nvPr/>
              </p:nvCxnSpPr>
              <p:spPr>
                <a:xfrm flipV="1">
                  <a:off x="1773359" y="3986309"/>
                  <a:ext cx="1934771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6"/>
                </a:lnRef>
                <a:fillRef idx="0">
                  <a:schemeClr val="accent6"/>
                </a:fillRef>
                <a:effectRef idx="2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EF352631-1D4E-4C1E-A793-D65081947F79}"/>
                    </a:ext>
                  </a:extLst>
                </p:cNvPr>
                <p:cNvCxnSpPr>
                  <a:stCxn id="49" idx="0"/>
                  <a:endCxn id="50" idx="0"/>
                </p:cNvCxnSpPr>
                <p:nvPr/>
              </p:nvCxnSpPr>
              <p:spPr>
                <a:xfrm>
                  <a:off x="2143932" y="3476643"/>
                  <a:ext cx="855404" cy="0"/>
                </a:xfrm>
                <a:prstGeom prst="line">
                  <a:avLst/>
                </a:prstGeom>
                <a:sp3d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ZoneTexte 46">
                      <a:extLst>
                        <a:ext uri="{FF2B5EF4-FFF2-40B4-BE49-F238E27FC236}">
                          <a16:creationId xmlns:a16="http://schemas.microsoft.com/office/drawing/2014/main" id="{12AC63D5-180A-40D4-B425-990038CC11C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76839" y="4071424"/>
                      <a:ext cx="527050" cy="376344"/>
                    </a:xfrm>
                    <a:prstGeom prst="rect">
                      <a:avLst/>
                    </a:prstGeom>
                    <a:noFill/>
                    <a:sp3d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fr-FR" sz="10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105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fr-FR" sz="105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fr-FR" sz="1050" dirty="0"/>
                    </a:p>
                  </p:txBody>
                </p:sp>
              </mc:Choice>
              <mc:Fallback xmlns="">
                <p:sp>
                  <p:nvSpPr>
                    <p:cNvPr id="32" name="ZoneTexte 3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76839" y="4071424"/>
                      <a:ext cx="527050" cy="376344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ZoneTexte 47">
                      <a:extLst>
                        <a:ext uri="{FF2B5EF4-FFF2-40B4-BE49-F238E27FC236}">
                          <a16:creationId xmlns:a16="http://schemas.microsoft.com/office/drawing/2014/main" id="{7147DC63-3B2F-46CB-8646-57C1A43B80E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86656" y="3692911"/>
                      <a:ext cx="500545" cy="377105"/>
                    </a:xfrm>
                    <a:prstGeom prst="rect">
                      <a:avLst/>
                    </a:prstGeom>
                    <a:noFill/>
                    <a:sp3d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ts val="5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fr-FR" sz="105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1050" b="0" i="1" dirty="0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fr-FR" sz="105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fr-FR" sz="1050" b="0" dirty="0"/>
                    </a:p>
                    <a:p>
                      <a:pPr>
                        <a:lnSpc>
                          <a:spcPts val="700"/>
                        </a:lnSpc>
                      </a:pPr>
                      <a:r>
                        <a:rPr lang="fr-FR" sz="1050" dirty="0"/>
                        <a:t>                        </a:t>
                      </a:r>
                    </a:p>
                  </p:txBody>
                </p:sp>
              </mc:Choice>
              <mc:Fallback xmlns="">
                <p:sp>
                  <p:nvSpPr>
                    <p:cNvPr id="33" name="ZoneTexte 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86656" y="3692911"/>
                      <a:ext cx="500545" cy="377105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8EED6252-9B56-4D78-A741-904F60622293}"/>
                  </a:ext>
                </a:extLst>
              </p:cNvPr>
              <p:cNvGrpSpPr/>
              <p:nvPr/>
            </p:nvGrpSpPr>
            <p:grpSpPr>
              <a:xfrm>
                <a:off x="848579" y="5470372"/>
                <a:ext cx="1790805" cy="686922"/>
                <a:chOff x="848579" y="5470372"/>
                <a:chExt cx="1790805" cy="68692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ZoneTexte 35">
                      <a:extLst>
                        <a:ext uri="{FF2B5EF4-FFF2-40B4-BE49-F238E27FC236}">
                          <a16:creationId xmlns:a16="http://schemas.microsoft.com/office/drawing/2014/main" id="{7BD65377-E515-4CBE-8382-17F8375C4D7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8579" y="5624534"/>
                      <a:ext cx="580640" cy="440782"/>
                    </a:xfrm>
                    <a:prstGeom prst="rect">
                      <a:avLst/>
                    </a:prstGeom>
                    <a:noFill/>
                    <a:scene3d>
                      <a:camera prst="perspectiveContrastingRightFacing"/>
                      <a:lightRig rig="threePt" dir="t"/>
                    </a:scene3d>
                    <a:sp3d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groupChr>
                              <m:groupChrPr>
                                <m:chr m:val="→"/>
                                <m:pos m:val="top"/>
                                <m:ctrlPr>
                                  <a:rPr lang="fr-FR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m:rPr>
                                    <m:brk m:alnAt="1"/>
                                  </m:rPr>
                                  <a:rPr lang="fr-FR" sz="1400" b="0" i="1" smtClean="0"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</m:groupChr>
                          </m:oMath>
                        </m:oMathPara>
                      </a14:m>
                      <a:endParaRPr lang="fr-FR" sz="1400" dirty="0"/>
                    </a:p>
                  </p:txBody>
                </p:sp>
              </mc:Choice>
              <mc:Fallback xmlns="">
                <p:sp>
                  <p:nvSpPr>
                    <p:cNvPr id="37" name="ZoneTexte 3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48579" y="5624534"/>
                      <a:ext cx="580640" cy="440782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ZoneTexte 36">
                      <a:extLst>
                        <a:ext uri="{FF2B5EF4-FFF2-40B4-BE49-F238E27FC236}">
                          <a16:creationId xmlns:a16="http://schemas.microsoft.com/office/drawing/2014/main" id="{5C8B2213-7B3C-4CBF-9DDE-6A7920F6407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97886" y="5869530"/>
                      <a:ext cx="581635" cy="287764"/>
                    </a:xfrm>
                    <a:prstGeom prst="rect">
                      <a:avLst/>
                    </a:prstGeom>
                    <a:noFill/>
                    <a:scene3d>
                      <a:camera prst="perspectiveContrastingRightFacing"/>
                      <a:lightRig rig="threePt" dir="t"/>
                    </a:scene3d>
                    <a:sp3d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ts val="5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fr-FR" sz="105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1050" b="0" i="1" dirty="0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fr-FR" sz="105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fr-FR" sz="1050" b="0" dirty="0"/>
                    </a:p>
                    <a:p>
                      <a:pPr>
                        <a:lnSpc>
                          <a:spcPts val="700"/>
                        </a:lnSpc>
                      </a:pPr>
                      <a:r>
                        <a:rPr lang="fr-FR" sz="1050" dirty="0"/>
                        <a:t>                        </a:t>
                      </a:r>
                    </a:p>
                  </p:txBody>
                </p:sp>
              </mc:Choice>
              <mc:Fallback xmlns="">
                <p:sp>
                  <p:nvSpPr>
                    <p:cNvPr id="60" name="ZoneTexte 5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97886" y="5869530"/>
                      <a:ext cx="581635" cy="287764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8" name="Connecteur droit avec flèche 37">
                  <a:extLst>
                    <a:ext uri="{FF2B5EF4-FFF2-40B4-BE49-F238E27FC236}">
                      <a16:creationId xmlns:a16="http://schemas.microsoft.com/office/drawing/2014/main" id="{03B5ABE0-DD74-4B84-A43B-5B701A74EC03}"/>
                    </a:ext>
                  </a:extLst>
                </p:cNvPr>
                <p:cNvCxnSpPr/>
                <p:nvPr/>
              </p:nvCxnSpPr>
              <p:spPr>
                <a:xfrm>
                  <a:off x="1410280" y="5984297"/>
                  <a:ext cx="459994" cy="0"/>
                </a:xfrm>
                <a:prstGeom prst="straightConnector1">
                  <a:avLst/>
                </a:prstGeom>
                <a:ln>
                  <a:tailEnd type="triangle"/>
                </a:ln>
                <a:scene3d>
                  <a:camera prst="perspectiveContrastingLeftFacing"/>
                  <a:lightRig rig="threePt" dir="t"/>
                </a:scene3d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ZoneTexte 38">
                      <a:extLst>
                        <a:ext uri="{FF2B5EF4-FFF2-40B4-BE49-F238E27FC236}">
                          <a16:creationId xmlns:a16="http://schemas.microsoft.com/office/drawing/2014/main" id="{328CB093-AC77-4DD0-9459-BE935D1513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49821" y="5663917"/>
                      <a:ext cx="593204" cy="444553"/>
                    </a:xfrm>
                    <a:prstGeom prst="rect">
                      <a:avLst/>
                    </a:prstGeom>
                    <a:noFill/>
                    <a:scene3d>
                      <a:camera prst="perspectiveContrastingLeftFacing"/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groupChr>
                              <m:groupChrPr>
                                <m:chr m:val="→"/>
                                <m:pos m:val="top"/>
                                <m:ctrlPr>
                                  <a:rPr lang="fr-FR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sSub>
                                  <m:sSubPr>
                                    <m:ctrlPr>
                                      <a:rPr lang="fr-FR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groupChr>
                          </m:oMath>
                        </m:oMathPara>
                      </a14:m>
                      <a:endParaRPr lang="fr-FR" sz="1400" dirty="0"/>
                    </a:p>
                  </p:txBody>
                </p:sp>
              </mc:Choice>
              <mc:Fallback xmlns="">
                <p:sp>
                  <p:nvSpPr>
                    <p:cNvPr id="67" name="ZoneTexte 6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49821" y="5663917"/>
                      <a:ext cx="593204" cy="444553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0" name="Connecteur droit avec flèche 39">
                  <a:extLst>
                    <a:ext uri="{FF2B5EF4-FFF2-40B4-BE49-F238E27FC236}">
                      <a16:creationId xmlns:a16="http://schemas.microsoft.com/office/drawing/2014/main" id="{A0642AF4-B290-4177-AA43-2F81E8EA3242}"/>
                    </a:ext>
                  </a:extLst>
                </p:cNvPr>
                <p:cNvCxnSpPr/>
                <p:nvPr/>
              </p:nvCxnSpPr>
              <p:spPr>
                <a:xfrm>
                  <a:off x="1713080" y="5789411"/>
                  <a:ext cx="459994" cy="0"/>
                </a:xfrm>
                <a:prstGeom prst="straightConnector1">
                  <a:avLst/>
                </a:prstGeom>
                <a:ln>
                  <a:tailEnd type="triangle"/>
                </a:ln>
                <a:scene3d>
                  <a:camera prst="perspectiveContrastingLeftFacing"/>
                  <a:lightRig rig="threePt" dir="t"/>
                </a:scene3d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ZoneTexte 40">
                      <a:extLst>
                        <a:ext uri="{FF2B5EF4-FFF2-40B4-BE49-F238E27FC236}">
                          <a16:creationId xmlns:a16="http://schemas.microsoft.com/office/drawing/2014/main" id="{E13943DE-C2BC-43F7-BDF1-2BFF334ABD8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95300" y="5470372"/>
                      <a:ext cx="593204" cy="444553"/>
                    </a:xfrm>
                    <a:prstGeom prst="rect">
                      <a:avLst/>
                    </a:prstGeom>
                    <a:noFill/>
                    <a:scene3d>
                      <a:camera prst="perspectiveContrastingLeftFacing"/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groupChr>
                              <m:groupChrPr>
                                <m:chr m:val="→"/>
                                <m:pos m:val="top"/>
                                <m:ctrlPr>
                                  <a:rPr lang="fr-FR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sSub>
                                  <m:sSubPr>
                                    <m:ctrlPr>
                                      <a:rPr lang="fr-FR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groupChr>
                          </m:oMath>
                        </m:oMathPara>
                      </a14:m>
                      <a:endParaRPr lang="fr-FR" sz="1400" dirty="0"/>
                    </a:p>
                  </p:txBody>
                </p:sp>
              </mc:Choice>
              <mc:Fallback xmlns="">
                <p:sp>
                  <p:nvSpPr>
                    <p:cNvPr id="76" name="ZoneTexte 7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95300" y="5470372"/>
                      <a:ext cx="593204" cy="444553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2" name="Connecteur droit avec flèche 41">
                  <a:extLst>
                    <a:ext uri="{FF2B5EF4-FFF2-40B4-BE49-F238E27FC236}">
                      <a16:creationId xmlns:a16="http://schemas.microsoft.com/office/drawing/2014/main" id="{90398336-9EB5-4EBC-B36A-925099621DB2}"/>
                    </a:ext>
                  </a:extLst>
                </p:cNvPr>
                <p:cNvCxnSpPr/>
                <p:nvPr/>
              </p:nvCxnSpPr>
              <p:spPr>
                <a:xfrm>
                  <a:off x="2106661" y="5809703"/>
                  <a:ext cx="459994" cy="0"/>
                </a:xfrm>
                <a:prstGeom prst="straightConnector1">
                  <a:avLst/>
                </a:prstGeom>
                <a:ln>
                  <a:tailEnd type="triangle"/>
                </a:ln>
                <a:scene3d>
                  <a:camera prst="perspectiveContrastingLeftFacing"/>
                  <a:lightRig rig="threePt" dir="t"/>
                </a:scene3d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ZoneTexte 42">
                      <a:extLst>
                        <a:ext uri="{FF2B5EF4-FFF2-40B4-BE49-F238E27FC236}">
                          <a16:creationId xmlns:a16="http://schemas.microsoft.com/office/drawing/2014/main" id="{FD751BFB-B975-4EE0-BCB6-416ABE9931D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46180" y="5509195"/>
                      <a:ext cx="593204" cy="444553"/>
                    </a:xfrm>
                    <a:prstGeom prst="rect">
                      <a:avLst/>
                    </a:prstGeom>
                    <a:noFill/>
                    <a:scene3d>
                      <a:camera prst="perspectiveContrastingLeftFacing"/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groupChr>
                              <m:groupChrPr>
                                <m:chr m:val="→"/>
                                <m:pos m:val="top"/>
                                <m:ctrlPr>
                                  <a:rPr lang="fr-FR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sSub>
                                  <m:sSubPr>
                                    <m:ctrlPr>
                                      <a:rPr lang="fr-FR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fr-FR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groupChr>
                          </m:oMath>
                        </m:oMathPara>
                      </a14:m>
                      <a:endParaRPr lang="fr-FR" sz="1400" dirty="0"/>
                    </a:p>
                  </p:txBody>
                </p:sp>
              </mc:Choice>
              <mc:Fallback xmlns="">
                <p:sp>
                  <p:nvSpPr>
                    <p:cNvPr id="79" name="ZoneTexte 7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46180" y="5509195"/>
                      <a:ext cx="593204" cy="444553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95516041-7B47-4500-8241-6C430FBEDEBD}"/>
                </a:ext>
              </a:extLst>
            </p:cNvPr>
            <p:cNvCxnSpPr/>
            <p:nvPr/>
          </p:nvCxnSpPr>
          <p:spPr>
            <a:xfrm flipV="1">
              <a:off x="7544184" y="3496124"/>
              <a:ext cx="95145" cy="267896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F34B90D-0BE2-4FE7-9BE1-68B15B30B402}"/>
                </a:ext>
              </a:extLst>
            </p:cNvPr>
            <p:cNvCxnSpPr/>
            <p:nvPr/>
          </p:nvCxnSpPr>
          <p:spPr>
            <a:xfrm flipH="1" flipV="1">
              <a:off x="7388348" y="3606510"/>
              <a:ext cx="155836" cy="15169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248CF7DB-94BF-41FD-8698-CD0DE38A1C1F}"/>
                </a:ext>
              </a:extLst>
            </p:cNvPr>
            <p:cNvCxnSpPr/>
            <p:nvPr/>
          </p:nvCxnSpPr>
          <p:spPr>
            <a:xfrm flipH="1">
              <a:off x="7540748" y="3707297"/>
              <a:ext cx="154570" cy="51613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E84A36BD-E508-4F28-88B0-5125123DE64F}"/>
                </a:ext>
              </a:extLst>
            </p:cNvPr>
            <p:cNvCxnSpPr/>
            <p:nvPr/>
          </p:nvCxnSpPr>
          <p:spPr>
            <a:xfrm flipH="1">
              <a:off x="8138307" y="4583951"/>
              <a:ext cx="113047" cy="113306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80D857F6-EB25-4271-9E85-8259316E0428}"/>
                </a:ext>
              </a:extLst>
            </p:cNvPr>
            <p:cNvCxnSpPr/>
            <p:nvPr/>
          </p:nvCxnSpPr>
          <p:spPr>
            <a:xfrm flipH="1">
              <a:off x="7028613" y="4842276"/>
              <a:ext cx="312553" cy="313523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76E8768D-1ED4-4526-A751-1A1CB64C948C}"/>
                </a:ext>
              </a:extLst>
            </p:cNvPr>
            <p:cNvCxnSpPr/>
            <p:nvPr/>
          </p:nvCxnSpPr>
          <p:spPr>
            <a:xfrm>
              <a:off x="7264832" y="4958834"/>
              <a:ext cx="243728" cy="110789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CED5DEE-C591-437B-BCE3-81985A2B50F5}"/>
                </a:ext>
              </a:extLst>
            </p:cNvPr>
            <p:cNvCxnSpPr/>
            <p:nvPr/>
          </p:nvCxnSpPr>
          <p:spPr>
            <a:xfrm flipH="1">
              <a:off x="8120585" y="4695857"/>
              <a:ext cx="35441" cy="271295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045EBAF6-2AC5-48AF-BE89-FA416C577110}"/>
                </a:ext>
              </a:extLst>
            </p:cNvPr>
            <p:cNvCxnSpPr/>
            <p:nvPr/>
          </p:nvCxnSpPr>
          <p:spPr>
            <a:xfrm>
              <a:off x="8203189" y="4689861"/>
              <a:ext cx="200047" cy="215444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CB470995-1CC5-4264-9C0A-FDFCA5E555F6}"/>
                </a:ext>
              </a:extLst>
            </p:cNvPr>
            <p:cNvCxnSpPr/>
            <p:nvPr/>
          </p:nvCxnSpPr>
          <p:spPr>
            <a:xfrm flipH="1">
              <a:off x="6231351" y="5190058"/>
              <a:ext cx="123861" cy="156004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EFB7F00D-4602-4E1B-8A0B-943FA8BB1A97}"/>
                </a:ext>
              </a:extLst>
            </p:cNvPr>
            <p:cNvCxnSpPr/>
            <p:nvPr/>
          </p:nvCxnSpPr>
          <p:spPr>
            <a:xfrm>
              <a:off x="6367825" y="5214874"/>
              <a:ext cx="184757" cy="108856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9BBC1A4C-86C7-4DCF-B119-4DDF57B5B5DC}"/>
                </a:ext>
              </a:extLst>
            </p:cNvPr>
            <p:cNvCxnSpPr/>
            <p:nvPr/>
          </p:nvCxnSpPr>
          <p:spPr>
            <a:xfrm>
              <a:off x="6146254" y="5072995"/>
              <a:ext cx="184757" cy="108856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AD722381-21F2-48B4-BD5D-300C6C8B6FE5}"/>
                </a:ext>
              </a:extLst>
            </p:cNvPr>
            <p:cNvCxnSpPr/>
            <p:nvPr/>
          </p:nvCxnSpPr>
          <p:spPr>
            <a:xfrm>
              <a:off x="6303504" y="3872266"/>
              <a:ext cx="184757" cy="108856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37674265-644D-4E1E-8C86-351424010922}"/>
                </a:ext>
              </a:extLst>
            </p:cNvPr>
            <p:cNvCxnSpPr/>
            <p:nvPr/>
          </p:nvCxnSpPr>
          <p:spPr>
            <a:xfrm flipH="1">
              <a:off x="6324428" y="3979884"/>
              <a:ext cx="169839" cy="186655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7B58145A-8913-4CF7-9063-F3ACBD8E42EA}"/>
                </a:ext>
              </a:extLst>
            </p:cNvPr>
            <p:cNvCxnSpPr/>
            <p:nvPr/>
          </p:nvCxnSpPr>
          <p:spPr>
            <a:xfrm flipV="1">
              <a:off x="6482695" y="3767055"/>
              <a:ext cx="250644" cy="194317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51" name="Image 50">
            <a:extLst>
              <a:ext uri="{FF2B5EF4-FFF2-40B4-BE49-F238E27FC236}">
                <a16:creationId xmlns:a16="http://schemas.microsoft.com/office/drawing/2014/main" id="{55A5F0A9-E065-474C-A5E1-65E031C6E65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350" y="5101563"/>
            <a:ext cx="3019307" cy="2672646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89396FE2-BDE9-486A-B7F6-A57105B7C09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125" y="974830"/>
            <a:ext cx="2184536" cy="218908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FE6E5D94-F847-42C0-ACE2-133723E8BA27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9"/>
          <a:stretch/>
        </p:blipFill>
        <p:spPr>
          <a:xfrm>
            <a:off x="407183" y="2164466"/>
            <a:ext cx="3997268" cy="27947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4F7CF3-8E37-4704-B73F-62C7F62EBADA}"/>
              </a:ext>
            </a:extLst>
          </p:cNvPr>
          <p:cNvSpPr txBox="1"/>
          <p:nvPr/>
        </p:nvSpPr>
        <p:spPr>
          <a:xfrm>
            <a:off x="3845876" y="2640955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MASQUEE</a:t>
            </a:r>
          </a:p>
          <a:p>
            <a:r>
              <a:rPr lang="fr-FR" sz="3600" b="1" dirty="0"/>
              <a:t>A VOIR SI JE GARDE</a:t>
            </a:r>
          </a:p>
        </p:txBody>
      </p:sp>
    </p:spTree>
    <p:extLst>
      <p:ext uri="{BB962C8B-B14F-4D97-AF65-F5344CB8AC3E}">
        <p14:creationId xmlns:p14="http://schemas.microsoft.com/office/powerpoint/2010/main" val="147926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Espace réservé du contenu 9">
                <a:extLst>
                  <a:ext uri="{FF2B5EF4-FFF2-40B4-BE49-F238E27FC236}">
                    <a16:creationId xmlns:a16="http://schemas.microsoft.com/office/drawing/2014/main" id="{33109380-C612-4B98-8F8A-E9E8F8AC07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1838" y="1011133"/>
                <a:ext cx="6871596" cy="4007179"/>
              </a:xfrm>
            </p:spPr>
            <p:txBody>
              <a:bodyPr>
                <a:normAutofit fontScale="85000" lnSpcReduction="10000"/>
              </a:bodyPr>
              <a:lstStyle/>
              <a:p>
                <a:pPr algn="l">
                  <a:buFont typeface="Arial" panose="020B0604020202020204" pitchFamily="34" charset="0"/>
                  <a:buChar char="•"/>
                </a:pP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In France 65% of the electricity come from the nuclear industry.</a:t>
                </a:r>
              </a:p>
              <a:p>
                <a:pPr algn="l">
                  <a:buFont typeface="Arial" panose="020B0604020202020204" pitchFamily="34" charset="0"/>
                  <a:buChar char="•"/>
                </a:pP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3</a:t>
                </a:r>
                <a:r>
                  <a:rPr lang="en-US" b="0" i="0" baseline="3000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rd</a:t>
                </a: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 rank in term of production in the world (380.5 TW/h or 13.5%) after the USA and China</a:t>
                </a:r>
              </a:p>
              <a:p>
                <a:pPr algn="l">
                  <a:buFont typeface="Arial" panose="020B0604020202020204" pitchFamily="34" charset="0"/>
                  <a:buChar char="•"/>
                </a:pP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2</a:t>
                </a:r>
                <a:r>
                  <a:rPr lang="en-US" b="0" i="0" baseline="3000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nd</a:t>
                </a: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 in installed power (63 GW or 16.8%) after the USA</a:t>
                </a:r>
              </a:p>
              <a:p>
                <a:pPr algn="l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212529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57 Pressurized Water Reactors across the country [1,2]</a:t>
                </a:r>
                <a:endParaRPr lang="en-US" sz="3800" b="0" i="0" dirty="0">
                  <a:solidFill>
                    <a:srgbClr val="212529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The fuel is constituted </a:t>
                </a:r>
                <a:r>
                  <a:rPr lang="en-US" dirty="0">
                    <a:solidFill>
                      <a:srgbClr val="212529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of cylinders pellets </a:t>
                </a:r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of sintered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𝑈𝑂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𝑃𝑢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b="0" i="0" dirty="0">
                    <a:solidFill>
                      <a:srgbClr val="212529"/>
                    </a:solidFill>
                    <a:effectLst/>
                    <a:latin typeface="Poppins" panose="00000500000000000000" pitchFamily="2" charset="0"/>
                    <a:cs typeface="Poppins" panose="00000500000000000000" pitchFamily="2" charset="0"/>
                  </a:rPr>
                  <a:t> (about ~13mm in height, ~8mm width and ~7.5g)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400" b="0" i="0" dirty="0">
                  <a:solidFill>
                    <a:srgbClr val="212529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algn="l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212529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Pellets are put in 4m long fuel rods organized in assemblies</a:t>
                </a:r>
                <a:endParaRPr lang="en-US" b="0" i="0" dirty="0">
                  <a:solidFill>
                    <a:srgbClr val="212529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mc:Choice>
        <mc:Fallback>
          <p:sp>
            <p:nvSpPr>
              <p:cNvPr id="10" name="Espace réservé du contenu 9">
                <a:extLst>
                  <a:ext uri="{FF2B5EF4-FFF2-40B4-BE49-F238E27FC236}">
                    <a16:creationId xmlns:a16="http://schemas.microsoft.com/office/drawing/2014/main" id="{33109380-C612-4B98-8F8A-E9E8F8AC07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1838" y="1011133"/>
                <a:ext cx="6871596" cy="4007179"/>
              </a:xfrm>
              <a:blipFill>
                <a:blip r:embed="rId3"/>
                <a:stretch>
                  <a:fillRect l="-1686" t="-7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731838" y="435151"/>
            <a:ext cx="7710867" cy="575982"/>
          </a:xfrm>
        </p:spPr>
        <p:txBody>
          <a:bodyPr/>
          <a:lstStyle/>
          <a:p>
            <a:r>
              <a:rPr lang="en-GB" dirty="0"/>
              <a:t>Context</a:t>
            </a:r>
            <a:r>
              <a:rPr lang="fr-FR" dirty="0"/>
              <a:t> : </a:t>
            </a:r>
            <a:r>
              <a:rPr lang="fr-FR" dirty="0" err="1"/>
              <a:t>Nuclear</a:t>
            </a:r>
            <a:r>
              <a:rPr lang="fr-FR" dirty="0"/>
              <a:t> Fuel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3A50A1-3A32-4FE6-834C-A679BEA3E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" y="3743555"/>
            <a:ext cx="5690993" cy="234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276F9C6-031C-4355-966C-C57BE1CCC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434" y="3860237"/>
            <a:ext cx="4575988" cy="305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E279C47C-1B07-4A91-85B7-0D57DE19A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012" y="1"/>
            <a:ext cx="4566717" cy="385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3CF3DDE1-2C65-4CE1-9E25-4E71A84EB3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r="8801"/>
          <a:stretch/>
        </p:blipFill>
        <p:spPr>
          <a:xfrm>
            <a:off x="5984345" y="5018313"/>
            <a:ext cx="2639073" cy="190040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6D4ECCB-7628-474A-AE2A-BD58354CB25F}"/>
              </a:ext>
            </a:extLst>
          </p:cNvPr>
          <p:cNvSpPr txBox="1"/>
          <p:nvPr/>
        </p:nvSpPr>
        <p:spPr>
          <a:xfrm>
            <a:off x="686061" y="6075768"/>
            <a:ext cx="6336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[1] 2025 </a:t>
            </a:r>
            <a:r>
              <a:rPr lang="fr-FR" sz="1100" dirty="0" err="1"/>
              <a:t>Statistical</a:t>
            </a:r>
            <a:r>
              <a:rPr lang="fr-FR" sz="1100" dirty="0"/>
              <a:t> </a:t>
            </a:r>
            <a:r>
              <a:rPr lang="fr-FR" sz="1100" dirty="0" err="1"/>
              <a:t>Review</a:t>
            </a:r>
            <a:r>
              <a:rPr lang="fr-FR" sz="1100" dirty="0"/>
              <a:t> of World Energy, Energy Institute</a:t>
            </a:r>
          </a:p>
          <a:p>
            <a:r>
              <a:rPr lang="fr-FR" sz="1100" dirty="0">
                <a:solidFill>
                  <a:srgbClr val="202122"/>
                </a:solidFill>
              </a:rPr>
              <a:t>[2] 2025 World </a:t>
            </a:r>
            <a:r>
              <a:rPr lang="fr-FR" sz="1100" dirty="0" err="1">
                <a:solidFill>
                  <a:srgbClr val="202122"/>
                </a:solidFill>
              </a:rPr>
              <a:t>Statistic</a:t>
            </a:r>
            <a:r>
              <a:rPr lang="fr-FR" sz="1100" dirty="0">
                <a:solidFill>
                  <a:srgbClr val="202122"/>
                </a:solidFill>
              </a:rPr>
              <a:t> </a:t>
            </a:r>
            <a:r>
              <a:rPr lang="fr-FR" sz="1100" i="0" dirty="0">
                <a:solidFill>
                  <a:srgbClr val="202122"/>
                </a:solidFill>
                <a:effectLst/>
              </a:rPr>
              <a:t>International Atomic Energy Agency</a:t>
            </a:r>
          </a:p>
          <a:p>
            <a:r>
              <a:rPr lang="fr-FR" sz="1100" dirty="0">
                <a:solidFill>
                  <a:srgbClr val="202122"/>
                </a:solidFill>
              </a:rPr>
              <a:t>[3] Framatome Romans R&amp;D </a:t>
            </a:r>
            <a:r>
              <a:rPr lang="fr-FR" sz="1100" dirty="0" err="1">
                <a:solidFill>
                  <a:srgbClr val="202122"/>
                </a:solidFill>
              </a:rPr>
              <a:t>presentation</a:t>
            </a:r>
            <a:endParaRPr lang="fr-FR" sz="1100" dirty="0">
              <a:solidFill>
                <a:srgbClr val="202122"/>
              </a:solidFill>
            </a:endParaRPr>
          </a:p>
          <a:p>
            <a:r>
              <a:rPr lang="fr-FR" sz="1100" dirty="0">
                <a:solidFill>
                  <a:srgbClr val="202122"/>
                </a:solidFill>
              </a:rPr>
              <a:t>[4] World </a:t>
            </a:r>
            <a:r>
              <a:rPr lang="fr-FR" sz="1100" dirty="0" err="1">
                <a:solidFill>
                  <a:srgbClr val="202122"/>
                </a:solidFill>
              </a:rPr>
              <a:t>nuclear</a:t>
            </a:r>
            <a:r>
              <a:rPr lang="fr-FR" sz="1100" dirty="0">
                <a:solidFill>
                  <a:srgbClr val="202122"/>
                </a:solidFill>
              </a:rPr>
              <a:t> association https://world-nuclear.org/information-library</a:t>
            </a:r>
            <a:endParaRPr lang="fr-FR" sz="11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41EF3BA-D3FF-4B85-8828-DCA29880F0B9}"/>
              </a:ext>
            </a:extLst>
          </p:cNvPr>
          <p:cNvSpPr txBox="1"/>
          <p:nvPr/>
        </p:nvSpPr>
        <p:spPr>
          <a:xfrm>
            <a:off x="11758120" y="3493861"/>
            <a:ext cx="661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02122"/>
                </a:solidFill>
                <a:latin typeface="Arial" panose="020B0604020202020204" pitchFamily="34" charset="0"/>
              </a:rPr>
              <a:t>[4]</a:t>
            </a:r>
            <a:endParaRPr lang="fr-FR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D9937F7A-210B-466B-9699-5C29EDB0C1DB}"/>
              </a:ext>
            </a:extLst>
          </p:cNvPr>
          <p:cNvSpPr txBox="1"/>
          <p:nvPr/>
        </p:nvSpPr>
        <p:spPr>
          <a:xfrm>
            <a:off x="11758120" y="6541564"/>
            <a:ext cx="661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02122"/>
                </a:solidFill>
                <a:highlight>
                  <a:srgbClr val="C0C0C0"/>
                </a:highlight>
                <a:latin typeface="Arial" panose="020B0604020202020204" pitchFamily="34" charset="0"/>
              </a:rPr>
              <a:t>[4]</a:t>
            </a:r>
            <a:endParaRPr lang="fr-FR" dirty="0">
              <a:highlight>
                <a:srgbClr val="C0C0C0"/>
              </a:highlight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0143C9B5-0B60-4B48-B28E-F3C0C2B6162A}"/>
              </a:ext>
            </a:extLst>
          </p:cNvPr>
          <p:cNvSpPr txBox="1"/>
          <p:nvPr/>
        </p:nvSpPr>
        <p:spPr>
          <a:xfrm>
            <a:off x="5315068" y="4550555"/>
            <a:ext cx="661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02122"/>
                </a:solidFill>
                <a:latin typeface="Arial" panose="020B0604020202020204" pitchFamily="34" charset="0"/>
              </a:rPr>
              <a:t>[3]</a:t>
            </a:r>
            <a:endParaRPr lang="fr-FR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29FFFCA4-EBC3-404B-A5C8-54AA12426EDC}"/>
              </a:ext>
            </a:extLst>
          </p:cNvPr>
          <p:cNvSpPr/>
          <p:nvPr/>
        </p:nvSpPr>
        <p:spPr>
          <a:xfrm>
            <a:off x="8796338" y="123544"/>
            <a:ext cx="720000" cy="432000"/>
          </a:xfrm>
          <a:prstGeom prst="ellipse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3254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7F59256-B39C-4695-8C69-5BF8E6114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162843"/>
            <a:ext cx="10550678" cy="45323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Current developments in nuclear fuels are aimed at </a:t>
            </a: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Accident Tolerant Fuel </a:t>
            </a: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technologies, to enhance safety and performance.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One of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them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b="1" dirty="0" err="1">
                <a:latin typeface="Poppins" panose="00000500000000000000" pitchFamily="2" charset="0"/>
                <a:cs typeface="Poppins" panose="00000500000000000000" pitchFamily="2" charset="0"/>
              </a:rPr>
              <a:t>Chromia-doped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fuel pellets, to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retain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fission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gases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better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improve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pellet-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cladding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interaction.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0BDBB2A3-54C7-4C60-9FEC-439294367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Poppins" panose="00000500000000000000" pitchFamily="2" charset="0"/>
              </a:rPr>
              <a:t>Accident Tolerant Fuels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68126B-B364-484D-B89C-B1BF38017D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59"/>
          <a:stretch/>
        </p:blipFill>
        <p:spPr>
          <a:xfrm>
            <a:off x="1170177" y="3017447"/>
            <a:ext cx="2662280" cy="178072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8D504B-ADC0-49FE-848D-676C6F1ED6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8"/>
          <a:stretch/>
        </p:blipFill>
        <p:spPr>
          <a:xfrm>
            <a:off x="4108183" y="3004614"/>
            <a:ext cx="2662280" cy="180639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CED5965-AD59-4469-BDD9-D2C0424ED5CD}"/>
              </a:ext>
            </a:extLst>
          </p:cNvPr>
          <p:cNvSpPr txBox="1"/>
          <p:nvPr/>
        </p:nvSpPr>
        <p:spPr>
          <a:xfrm>
            <a:off x="1526202" y="4710052"/>
            <a:ext cx="214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UO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+0.1 </a:t>
            </a:r>
            <a:r>
              <a:rPr lang="fr-FR" sz="1600" b="0" i="0" dirty="0" err="1">
                <a:solidFill>
                  <a:srgbClr val="1F1F1F"/>
                </a:solidFill>
                <a:effectLst/>
                <a:latin typeface="ElsevierGulliver"/>
              </a:rPr>
              <a:t>wt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% Cr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3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 </a:t>
            </a:r>
            <a:endParaRPr lang="fr-FR" sz="16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B9F4D7-8CDE-4085-B540-06FB34AB0F50}"/>
              </a:ext>
            </a:extLst>
          </p:cNvPr>
          <p:cNvSpPr txBox="1"/>
          <p:nvPr/>
        </p:nvSpPr>
        <p:spPr>
          <a:xfrm>
            <a:off x="4499535" y="4735724"/>
            <a:ext cx="214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UO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+0.25 </a:t>
            </a:r>
            <a:r>
              <a:rPr lang="fr-FR" sz="1600" b="0" i="0" dirty="0" err="1">
                <a:solidFill>
                  <a:srgbClr val="1F1F1F"/>
                </a:solidFill>
                <a:effectLst/>
                <a:latin typeface="ElsevierGulliver"/>
              </a:rPr>
              <a:t>wt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% Cr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3</a:t>
            </a:r>
            <a:endParaRPr lang="fr-FR" sz="24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38032F4-EEE3-4BA8-AA08-D9DCA93B7D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740"/>
          <a:stretch/>
        </p:blipFill>
        <p:spPr>
          <a:xfrm>
            <a:off x="9375565" y="3076138"/>
            <a:ext cx="1884614" cy="17348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DE40FC-2997-4B53-9BCD-9F3AF456E0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122"/>
          <a:stretch/>
        </p:blipFill>
        <p:spPr>
          <a:xfrm>
            <a:off x="7320551" y="3053413"/>
            <a:ext cx="1760260" cy="173487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CEF229F-9A68-4E78-8D7C-9B6BCCF939C1}"/>
              </a:ext>
            </a:extLst>
          </p:cNvPr>
          <p:cNvSpPr txBox="1"/>
          <p:nvPr/>
        </p:nvSpPr>
        <p:spPr>
          <a:xfrm>
            <a:off x="9549576" y="4755993"/>
            <a:ext cx="214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Cr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3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 </a:t>
            </a:r>
            <a:r>
              <a:rPr lang="fr-FR" sz="1600" b="0" i="0" dirty="0" err="1">
                <a:solidFill>
                  <a:srgbClr val="1F1F1F"/>
                </a:solidFill>
                <a:effectLst/>
                <a:latin typeface="ElsevierGulliver"/>
              </a:rPr>
              <a:t>doped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 UO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endParaRPr lang="fr-FR" sz="16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72B8C5-ECC5-4143-AC7A-327CFA32001F}"/>
              </a:ext>
            </a:extLst>
          </p:cNvPr>
          <p:cNvSpPr txBox="1"/>
          <p:nvPr/>
        </p:nvSpPr>
        <p:spPr>
          <a:xfrm>
            <a:off x="7789316" y="4755993"/>
            <a:ext cx="214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Pure UO</a:t>
            </a:r>
            <a:r>
              <a:rPr lang="fr-FR" sz="16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600" b="0" i="0" dirty="0">
                <a:solidFill>
                  <a:srgbClr val="1F1F1F"/>
                </a:solidFill>
                <a:effectLst/>
                <a:latin typeface="ElsevierGulliver"/>
              </a:rPr>
              <a:t> </a:t>
            </a:r>
            <a:endParaRPr lang="fr-FR" sz="2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EB6410B-3495-4FD5-A3DF-7E17677C115D}"/>
              </a:ext>
            </a:extLst>
          </p:cNvPr>
          <p:cNvSpPr txBox="1"/>
          <p:nvPr/>
        </p:nvSpPr>
        <p:spPr>
          <a:xfrm>
            <a:off x="904754" y="5362592"/>
            <a:ext cx="6305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Bigger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grains,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which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improves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fission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gas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dirty="0" err="1">
                <a:latin typeface="Poppins" panose="00000500000000000000" pitchFamily="2" charset="0"/>
                <a:cs typeface="Poppins" panose="00000500000000000000" pitchFamily="2" charset="0"/>
              </a:rPr>
              <a:t>retention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1400" dirty="0">
                <a:latin typeface="Poppins" panose="00000500000000000000" pitchFamily="2" charset="0"/>
                <a:cs typeface="Poppins" panose="00000500000000000000" pitchFamily="2" charset="0"/>
              </a:rPr>
              <a:t>[1]</a:t>
            </a:r>
            <a:r>
              <a:rPr lang="fr-FR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66051B-0A49-4EB9-BF58-CEF813B0E22A}"/>
              </a:ext>
            </a:extLst>
          </p:cNvPr>
          <p:cNvSpPr txBox="1"/>
          <p:nvPr/>
        </p:nvSpPr>
        <p:spPr>
          <a:xfrm>
            <a:off x="6944555" y="5340895"/>
            <a:ext cx="5015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More radial cracks in the periphery of doped </a:t>
            </a:r>
            <a:r>
              <a:rPr lang="fr-FR" sz="1800" b="0" i="0" dirty="0">
                <a:solidFill>
                  <a:srgbClr val="1F1F1F"/>
                </a:solidFill>
                <a:effectLst/>
                <a:latin typeface="ElsevierGulliver"/>
              </a:rPr>
              <a:t>UO</a:t>
            </a:r>
            <a:r>
              <a:rPr lang="fr-FR" sz="1800" b="0" i="0" baseline="-25000" dirty="0">
                <a:solidFill>
                  <a:srgbClr val="1F1F1F"/>
                </a:solidFill>
                <a:effectLst/>
                <a:latin typeface="ElsevierGulliver"/>
              </a:rPr>
              <a:t>2</a:t>
            </a:r>
            <a:r>
              <a:rPr lang="fr-FR" sz="1800" b="0" i="0" dirty="0">
                <a:solidFill>
                  <a:srgbClr val="1F1F1F"/>
                </a:solidFill>
                <a:effectLst/>
                <a:latin typeface="ElsevierGulliver"/>
              </a:rPr>
              <a:t> </a:t>
            </a:r>
            <a:r>
              <a:rPr lang="fr-FR" sz="18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relieve of stress  </a:t>
            </a:r>
            <a:r>
              <a:rPr lang="en-US" sz="1400" dirty="0">
                <a:latin typeface="Poppins" panose="00000500000000000000" pitchFamily="2" charset="0"/>
                <a:cs typeface="Poppins" panose="00000500000000000000" pitchFamily="2" charset="0"/>
              </a:rPr>
              <a:t>[2]</a:t>
            </a:r>
            <a:endParaRPr lang="fr-FR" sz="14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FD7292D-AC9A-42D9-A25E-BDE8C87579BC}"/>
              </a:ext>
            </a:extLst>
          </p:cNvPr>
          <p:cNvSpPr txBox="1"/>
          <p:nvPr/>
        </p:nvSpPr>
        <p:spPr>
          <a:xfrm>
            <a:off x="904754" y="6528389"/>
            <a:ext cx="998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[2] </a:t>
            </a:r>
            <a:r>
              <a:rPr lang="en-US" sz="1200" i="0" dirty="0" err="1">
                <a:effectLst/>
              </a:rPr>
              <a:t>Nonon</a:t>
            </a:r>
            <a:r>
              <a:rPr lang="en-US" sz="1200" i="0" dirty="0">
                <a:effectLst/>
              </a:rPr>
              <a:t> et al., PCI </a:t>
            </a:r>
            <a:r>
              <a:rPr lang="en-US" sz="1200" i="0" dirty="0" err="1">
                <a:effectLst/>
              </a:rPr>
              <a:t>Behaviour</a:t>
            </a:r>
            <a:r>
              <a:rPr lang="en-US" sz="1200" i="0" dirty="0">
                <a:effectLst/>
              </a:rPr>
              <a:t> of Chromium Oxide-Doped Fuel, OECD, Nuclear. Energy Agency, 2005</a:t>
            </a:r>
            <a:endParaRPr lang="fr-FR" sz="12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0304C83-6EAD-4CAA-B208-B8853BAEAE62}"/>
              </a:ext>
            </a:extLst>
          </p:cNvPr>
          <p:cNvSpPr txBox="1"/>
          <p:nvPr/>
        </p:nvSpPr>
        <p:spPr>
          <a:xfrm>
            <a:off x="904754" y="6253182"/>
            <a:ext cx="998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[1] L. Bourgeois and al.,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Factors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governing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microstructure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development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of Cr</a:t>
            </a:r>
            <a:r>
              <a:rPr kumimoji="0" lang="fr-FR" altLang="fr-FR" sz="1200" i="0" u="none" strike="noStrike" cap="none" normalizeH="0" baseline="-30000" dirty="0">
                <a:ln>
                  <a:noFill/>
                </a:ln>
                <a:solidFill>
                  <a:srgbClr val="1F1F1F"/>
                </a:solidFill>
                <a:effectLst/>
              </a:rPr>
              <a:t>2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O</a:t>
            </a:r>
            <a:r>
              <a:rPr kumimoji="0" lang="fr-FR" altLang="fr-FR" sz="1200" i="0" u="none" strike="noStrike" cap="none" normalizeH="0" baseline="-30000" dirty="0">
                <a:ln>
                  <a:noFill/>
                </a:ln>
                <a:solidFill>
                  <a:srgbClr val="1F1F1F"/>
                </a:solidFill>
                <a:effectLst/>
              </a:rPr>
              <a:t>3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-doped UO</a:t>
            </a:r>
            <a:r>
              <a:rPr kumimoji="0" lang="fr-FR" altLang="fr-FR" sz="1200" i="0" u="none" strike="noStrike" cap="none" normalizeH="0" baseline="-30000" dirty="0">
                <a:ln>
                  <a:noFill/>
                </a:ln>
                <a:solidFill>
                  <a:srgbClr val="1F1F1F"/>
                </a:solidFill>
                <a:effectLst/>
              </a:rPr>
              <a:t>2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 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during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sintering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, Journal of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</a:rPr>
              <a:t>Nuclear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 Materials, 2001</a:t>
            </a:r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6E715600-D080-4D0E-B2DC-7FD5EAA11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>
                <a:latin typeface="Poppins" panose="00000500000000000000" pitchFamily="2" charset="0"/>
                <a:cs typeface="Poppins" panose="00000500000000000000" pitchFamily="2" charset="0"/>
              </a:rPr>
              <a:pPr/>
              <a:t>4</a:t>
            </a:fld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Titre 5">
            <a:extLst>
              <a:ext uri="{FF2B5EF4-FFF2-40B4-BE49-F238E27FC236}">
                <a16:creationId xmlns:a16="http://schemas.microsoft.com/office/drawing/2014/main" id="{4EDCD5BE-C449-48D7-A7C4-F6CF4EB775ED}"/>
              </a:ext>
            </a:extLst>
          </p:cNvPr>
          <p:cNvSpPr txBox="1">
            <a:spLocks/>
          </p:cNvSpPr>
          <p:nvPr/>
        </p:nvSpPr>
        <p:spPr>
          <a:xfrm>
            <a:off x="1956388" y="-594559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>
                <a:solidFill>
                  <a:schemeClr val="tx1"/>
                </a:solidFill>
                <a:cs typeface="Poppins" panose="00000500000000000000" pitchFamily="2" charset="0"/>
              </a:rPr>
              <a:t>Potentiellement</a:t>
            </a:r>
            <a:r>
              <a:rPr lang="en-US" sz="4400" b="1" dirty="0">
                <a:solidFill>
                  <a:schemeClr val="tx1"/>
                </a:solidFill>
                <a:cs typeface="Poppins" panose="00000500000000000000" pitchFamily="2" charset="0"/>
              </a:rPr>
              <a:t> slide bonus</a:t>
            </a:r>
            <a:endParaRPr lang="fr-FR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8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Espace réservé du contenu 8"/>
              <p:cNvSpPr>
                <a:spLocks noGrp="1"/>
              </p:cNvSpPr>
              <p:nvPr>
                <p:ph idx="1"/>
              </p:nvPr>
            </p:nvSpPr>
            <p:spPr>
              <a:xfrm>
                <a:off x="4353846" y="1090293"/>
                <a:ext cx="7838154" cy="3337293"/>
              </a:xfrm>
            </p:spPr>
            <p:txBody>
              <a:bodyPr>
                <a:noAutofit/>
              </a:bodyPr>
              <a:lstStyle/>
              <a:p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Pellet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manufacturing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is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one of the last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steps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of the fuel production.</a:t>
                </a:r>
              </a:p>
              <a:p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The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entire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heating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cycle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takes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around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24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hours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, in a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furnace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at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around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1700°C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with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reducing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fr-FR" dirty="0" err="1">
                    <a:latin typeface="Poppins" panose="00000500000000000000" pitchFamily="2" charset="0"/>
                    <a:cs typeface="Poppins" panose="00000500000000000000" pitchFamily="2" charset="0"/>
                  </a:rPr>
                  <a:t>atmosphere</a:t>
                </a:r>
                <a:r>
                  <a:rPr lang="fr-FR" dirty="0"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mc:Choice>
        <mc:Fallback>
          <p:sp>
            <p:nvSpPr>
              <p:cNvPr id="9" name="Espace réservé du contenu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53846" y="1090293"/>
                <a:ext cx="7838154" cy="3337293"/>
              </a:xfrm>
              <a:blipFill>
                <a:blip r:embed="rId3"/>
                <a:stretch>
                  <a:fillRect l="-1788" t="-10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>
                <a:latin typeface="Poppins" panose="00000500000000000000" pitchFamily="2" charset="0"/>
                <a:cs typeface="Poppins" panose="00000500000000000000" pitchFamily="2" charset="0"/>
              </a:rPr>
              <a:pPr/>
              <a:t>5</a:t>
            </a:fld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Context</a:t>
            </a:r>
            <a:r>
              <a:rPr lang="fr-FR" dirty="0"/>
              <a:t> : </a:t>
            </a:r>
            <a:r>
              <a:rPr lang="fr-FR" dirty="0" err="1"/>
              <a:t>Manufacturing</a:t>
            </a:r>
            <a:r>
              <a:rPr lang="fr-FR" dirty="0"/>
              <a:t> of fuel pellets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2" t="86304"/>
          <a:stretch/>
        </p:blipFill>
        <p:spPr>
          <a:xfrm>
            <a:off x="582988" y="5695555"/>
            <a:ext cx="870496" cy="68791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34E1DA-59DB-439B-A2A4-409E0FEC32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25" y="7911394"/>
            <a:ext cx="3645087" cy="330217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49927FBD-9857-4A8E-AAC7-9F87E37090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356" y="7115669"/>
            <a:ext cx="4007056" cy="402610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76DA7568-BF76-4560-8021-FC1B8F04E52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20"/>
          <a:stretch/>
        </p:blipFill>
        <p:spPr>
          <a:xfrm>
            <a:off x="2912371" y="5126023"/>
            <a:ext cx="1162703" cy="859974"/>
          </a:xfrm>
          <a:prstGeom prst="rect">
            <a:avLst/>
          </a:prstGeom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3E7B1EB0-284F-4029-85F5-F0449D77B3FF}"/>
              </a:ext>
            </a:extLst>
          </p:cNvPr>
          <p:cNvGrpSpPr/>
          <p:nvPr/>
        </p:nvGrpSpPr>
        <p:grpSpPr>
          <a:xfrm>
            <a:off x="1420135" y="1072571"/>
            <a:ext cx="2803871" cy="5481007"/>
            <a:chOff x="1693373" y="1081870"/>
            <a:chExt cx="2803871" cy="5481007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73" b="74813"/>
            <a:stretch/>
          </p:blipFill>
          <p:spPr>
            <a:xfrm>
              <a:off x="3345478" y="1430942"/>
              <a:ext cx="1108375" cy="1003695"/>
            </a:xfrm>
            <a:prstGeom prst="rect">
              <a:avLst/>
            </a:prstGeom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444AC452-4EB0-426A-A6DA-73F59CDE2C50}"/>
                </a:ext>
              </a:extLst>
            </p:cNvPr>
            <p:cNvGrpSpPr/>
            <p:nvPr/>
          </p:nvGrpSpPr>
          <p:grpSpPr>
            <a:xfrm>
              <a:off x="1693373" y="1081870"/>
              <a:ext cx="1800000" cy="5481007"/>
              <a:chOff x="1715111" y="994977"/>
              <a:chExt cx="1800000" cy="5481007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2067541" y="994977"/>
                <a:ext cx="1080000" cy="43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 err="1">
                    <a:solidFill>
                      <a:srgbClr val="FF0000"/>
                    </a:solidFill>
                  </a:rPr>
                  <a:t>raw</a:t>
                </a:r>
                <a:r>
                  <a:rPr lang="fr-FR" sz="1200" dirty="0">
                    <a:solidFill>
                      <a:srgbClr val="FF0000"/>
                    </a:solidFill>
                  </a:rPr>
                  <a:t> </a:t>
                </a:r>
                <a:r>
                  <a:rPr lang="fr-FR" sz="1200" dirty="0" err="1">
                    <a:solidFill>
                      <a:srgbClr val="FF0000"/>
                    </a:solidFill>
                  </a:rPr>
                  <a:t>material</a:t>
                </a:r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065453" y="1628141"/>
                <a:ext cx="1080000" cy="432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/>
                  <a:t>Powder </a:t>
                </a:r>
                <a:r>
                  <a:rPr lang="fr-FR" sz="1200" dirty="0" err="1"/>
                  <a:t>preparation</a:t>
                </a:r>
                <a:endParaRPr lang="fr-FR" sz="12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065453" y="2239407"/>
                <a:ext cx="1080000" cy="43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 err="1">
                    <a:solidFill>
                      <a:srgbClr val="FF0000"/>
                    </a:solidFill>
                  </a:rPr>
                  <a:t>powder</a:t>
                </a:r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065453" y="2864174"/>
                <a:ext cx="1080000" cy="43200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/>
                  <a:t>Pressing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062667" y="3473999"/>
                <a:ext cx="1080000" cy="43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rgbClr val="FF0000"/>
                    </a:solidFill>
                  </a:rPr>
                  <a:t>Compact mass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062667" y="4101138"/>
                <a:ext cx="1080000" cy="432000"/>
              </a:xfrm>
              <a:prstGeom prst="rect">
                <a:avLst/>
              </a:prstGeom>
              <a:solidFill>
                <a:schemeClr val="tx2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 err="1"/>
                  <a:t>Sintering</a:t>
                </a:r>
                <a:endParaRPr lang="fr-FR" sz="12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062667" y="4739805"/>
                <a:ext cx="1080000" cy="4391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>
                    <a:solidFill>
                      <a:srgbClr val="FF0000"/>
                    </a:solidFill>
                  </a:rPr>
                  <a:t>pellet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057460" y="5382035"/>
                <a:ext cx="1080000" cy="43912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 err="1"/>
                  <a:t>Regrinding</a:t>
                </a:r>
                <a:endParaRPr lang="fr-FR" sz="1200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715111" y="6036857"/>
                <a:ext cx="1800000" cy="43912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r>
                  <a:rPr lang="fr-FR" sz="1200" dirty="0" err="1"/>
                  <a:t>Coating</a:t>
                </a:r>
                <a:r>
                  <a:rPr lang="fr-FR" sz="1200" dirty="0"/>
                  <a:t> and </a:t>
                </a:r>
                <a:r>
                  <a:rPr lang="fr-FR" sz="1200" dirty="0" err="1"/>
                  <a:t>assembly</a:t>
                </a:r>
                <a:endParaRPr lang="fr-FR" sz="1200" dirty="0"/>
              </a:p>
            </p:txBody>
          </p:sp>
          <p:cxnSp>
            <p:nvCxnSpPr>
              <p:cNvPr id="25" name="Connecteur droit avec flèche 24"/>
              <p:cNvCxnSpPr/>
              <p:nvPr/>
            </p:nvCxnSpPr>
            <p:spPr>
              <a:xfrm flipH="1">
                <a:off x="2606148" y="1438249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avec flèche 44">
                <a:extLst>
                  <a:ext uri="{FF2B5EF4-FFF2-40B4-BE49-F238E27FC236}">
                    <a16:creationId xmlns:a16="http://schemas.microsoft.com/office/drawing/2014/main" id="{058DA447-8600-4DF0-BDF0-6DBA4CFFA9CA}"/>
                  </a:ext>
                </a:extLst>
              </p:cNvPr>
              <p:cNvCxnSpPr/>
              <p:nvPr/>
            </p:nvCxnSpPr>
            <p:spPr>
              <a:xfrm flipH="1">
                <a:off x="2606148" y="2052000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>
                <a:extLst>
                  <a:ext uri="{FF2B5EF4-FFF2-40B4-BE49-F238E27FC236}">
                    <a16:creationId xmlns:a16="http://schemas.microsoft.com/office/drawing/2014/main" id="{08A2C242-065A-445F-B6D5-7AE7C86832CD}"/>
                  </a:ext>
                </a:extLst>
              </p:cNvPr>
              <p:cNvCxnSpPr/>
              <p:nvPr/>
            </p:nvCxnSpPr>
            <p:spPr>
              <a:xfrm flipH="1">
                <a:off x="2605009" y="2682000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avec flèche 46">
                <a:extLst>
                  <a:ext uri="{FF2B5EF4-FFF2-40B4-BE49-F238E27FC236}">
                    <a16:creationId xmlns:a16="http://schemas.microsoft.com/office/drawing/2014/main" id="{9E3D5E3D-8FE0-4CED-A829-F1A7A023A1D1}"/>
                  </a:ext>
                </a:extLst>
              </p:cNvPr>
              <p:cNvCxnSpPr/>
              <p:nvPr/>
            </p:nvCxnSpPr>
            <p:spPr>
              <a:xfrm flipH="1">
                <a:off x="2602667" y="3286087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>
                <a:extLst>
                  <a:ext uri="{FF2B5EF4-FFF2-40B4-BE49-F238E27FC236}">
                    <a16:creationId xmlns:a16="http://schemas.microsoft.com/office/drawing/2014/main" id="{3174FE19-17B8-4613-97FF-6F77F1FE965A}"/>
                  </a:ext>
                </a:extLst>
              </p:cNvPr>
              <p:cNvCxnSpPr/>
              <p:nvPr/>
            </p:nvCxnSpPr>
            <p:spPr>
              <a:xfrm flipH="1">
                <a:off x="2602667" y="3915391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avec flèche 48">
                <a:extLst>
                  <a:ext uri="{FF2B5EF4-FFF2-40B4-BE49-F238E27FC236}">
                    <a16:creationId xmlns:a16="http://schemas.microsoft.com/office/drawing/2014/main" id="{CADB994D-924D-4657-8F59-39EA7499018B}"/>
                  </a:ext>
                </a:extLst>
              </p:cNvPr>
              <p:cNvCxnSpPr/>
              <p:nvPr/>
            </p:nvCxnSpPr>
            <p:spPr>
              <a:xfrm flipH="1">
                <a:off x="2602667" y="4548253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avec flèche 49">
                <a:extLst>
                  <a:ext uri="{FF2B5EF4-FFF2-40B4-BE49-F238E27FC236}">
                    <a16:creationId xmlns:a16="http://schemas.microsoft.com/office/drawing/2014/main" id="{238A797F-688A-41EE-B046-CA2ECD0CCB57}"/>
                  </a:ext>
                </a:extLst>
              </p:cNvPr>
              <p:cNvCxnSpPr/>
              <p:nvPr/>
            </p:nvCxnSpPr>
            <p:spPr>
              <a:xfrm flipH="1">
                <a:off x="2597460" y="5193532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avec flèche 50">
                <a:extLst>
                  <a:ext uri="{FF2B5EF4-FFF2-40B4-BE49-F238E27FC236}">
                    <a16:creationId xmlns:a16="http://schemas.microsoft.com/office/drawing/2014/main" id="{55EA5A85-20A0-4C59-9844-6D1BBC2EF87B}"/>
                  </a:ext>
                </a:extLst>
              </p:cNvPr>
              <p:cNvCxnSpPr/>
              <p:nvPr/>
            </p:nvCxnSpPr>
            <p:spPr>
              <a:xfrm flipH="1">
                <a:off x="2597460" y="5806016"/>
                <a:ext cx="2786" cy="180000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10A09E1F-DE5B-412C-9AFB-F757D5AC3A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54620" r="-1" b="24448"/>
            <a:stretch/>
          </p:blipFill>
          <p:spPr>
            <a:xfrm>
              <a:off x="3302087" y="3943399"/>
              <a:ext cx="1162703" cy="834135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E181C226-23AD-4ED8-AEE0-27B204BC55D4}"/>
                </a:ext>
              </a:extLst>
            </p:cNvPr>
            <p:cNvGrpSpPr/>
            <p:nvPr/>
          </p:nvGrpSpPr>
          <p:grpSpPr>
            <a:xfrm>
              <a:off x="3078035" y="2542300"/>
              <a:ext cx="1419209" cy="1206146"/>
              <a:chOff x="3078035" y="2542300"/>
              <a:chExt cx="1419209" cy="1206146"/>
            </a:xfrm>
          </p:grpSpPr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6E260CC-BB20-4926-AC60-CF175AC2AC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943" r="8071" b="44790"/>
              <a:stretch/>
            </p:blipFill>
            <p:spPr>
              <a:xfrm>
                <a:off x="3428388" y="2542300"/>
                <a:ext cx="1068856" cy="1206146"/>
              </a:xfrm>
              <a:prstGeom prst="rect">
                <a:avLst/>
              </a:prstGeom>
            </p:spPr>
          </p:pic>
          <p:sp>
            <p:nvSpPr>
              <p:cNvPr id="39" name="ZoneTexte 38"/>
              <p:cNvSpPr txBox="1"/>
              <p:nvPr/>
            </p:nvSpPr>
            <p:spPr>
              <a:xfrm>
                <a:off x="3078035" y="3046658"/>
                <a:ext cx="83067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100" dirty="0"/>
                  <a:t>~500 </a:t>
                </a:r>
                <a:r>
                  <a:rPr lang="fr-FR" sz="1100" dirty="0" err="1"/>
                  <a:t>MPa</a:t>
                </a:r>
                <a:endParaRPr lang="fr-FR" sz="1100" dirty="0"/>
              </a:p>
            </p:txBody>
          </p:sp>
        </p:grpSp>
      </p:grpSp>
      <p:pic>
        <p:nvPicPr>
          <p:cNvPr id="55" name="Image 54">
            <a:extLst>
              <a:ext uri="{FF2B5EF4-FFF2-40B4-BE49-F238E27FC236}">
                <a16:creationId xmlns:a16="http://schemas.microsoft.com/office/drawing/2014/main" id="{2A6EEDEA-DEC0-4717-8577-5BC7CC7D9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11" t="66839" r="5175" b="17799"/>
          <a:stretch/>
        </p:blipFill>
        <p:spPr>
          <a:xfrm>
            <a:off x="514208" y="4629327"/>
            <a:ext cx="852328" cy="771605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9509B434-4C2C-448D-A0C8-BDCD797D1D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4" t="40706" b="38660"/>
          <a:stretch/>
        </p:blipFill>
        <p:spPr>
          <a:xfrm>
            <a:off x="582988" y="3177463"/>
            <a:ext cx="959013" cy="1036387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0CCB5F37-C165-4C0B-81DD-FD67E1CA6A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5" t="28271" r="329" b="62329"/>
          <a:stretch/>
        </p:blipFill>
        <p:spPr>
          <a:xfrm>
            <a:off x="412554" y="2371804"/>
            <a:ext cx="1132233" cy="472094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BFE800C0-3002-4294-A470-01DE4C90E9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7" b="83931"/>
          <a:stretch/>
        </p:blipFill>
        <p:spPr>
          <a:xfrm>
            <a:off x="-29643" y="920015"/>
            <a:ext cx="1797215" cy="807097"/>
          </a:xfrm>
          <a:prstGeom prst="rect">
            <a:avLst/>
          </a:prstGeom>
        </p:spPr>
      </p:pic>
      <p:grpSp>
        <p:nvGrpSpPr>
          <p:cNvPr id="65" name="Groupe 64">
            <a:extLst>
              <a:ext uri="{FF2B5EF4-FFF2-40B4-BE49-F238E27FC236}">
                <a16:creationId xmlns:a16="http://schemas.microsoft.com/office/drawing/2014/main" id="{DC2A01B2-7F66-4C85-A535-56E9B220E8D7}"/>
              </a:ext>
            </a:extLst>
          </p:cNvPr>
          <p:cNvGrpSpPr/>
          <p:nvPr/>
        </p:nvGrpSpPr>
        <p:grpSpPr>
          <a:xfrm>
            <a:off x="4528679" y="3297898"/>
            <a:ext cx="7958621" cy="3409807"/>
            <a:chOff x="3774268" y="4182676"/>
            <a:chExt cx="8886288" cy="3807258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E1BF82F-807A-45DF-80A7-90230A484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69" r="1180"/>
            <a:stretch/>
          </p:blipFill>
          <p:spPr>
            <a:xfrm>
              <a:off x="3774268" y="4182676"/>
              <a:ext cx="8316371" cy="279303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Flèche : gauche 59">
                  <a:extLst>
                    <a:ext uri="{FF2B5EF4-FFF2-40B4-BE49-F238E27FC236}">
                      <a16:creationId xmlns:a16="http://schemas.microsoft.com/office/drawing/2014/main" id="{11ABD94F-337F-43AB-9BA3-0A10B404D9B2}"/>
                    </a:ext>
                  </a:extLst>
                </p:cNvPr>
                <p:cNvSpPr/>
                <p:nvPr/>
              </p:nvSpPr>
              <p:spPr>
                <a:xfrm>
                  <a:off x="4619220" y="6913782"/>
                  <a:ext cx="6813166" cy="576000"/>
                </a:xfrm>
                <a:prstGeom prst="leftArrow">
                  <a:avLst/>
                </a:prstGeom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63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144000" tIns="108000" rIns="144000" bIns="144000" rtlCol="0" anchor="ctr">
                  <a:spAutoFit/>
                </a:bodyPr>
                <a:lstStyle/>
                <a:p>
                  <a:pPr algn="ctr"/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Reducing Gas </a:t>
                  </a:r>
                  <a:r>
                    <a:rPr lang="fr-FR" sz="1400" dirty="0" err="1">
                      <a:latin typeface="Poppins" panose="00000500000000000000" pitchFamily="2" charset="0"/>
                      <a:cs typeface="Poppins" panose="00000500000000000000" pitchFamily="2" charset="0"/>
                    </a:rPr>
                    <a:t>Atmosphere</a:t>
                  </a:r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60" name="Flèche : gauche 59">
                  <a:extLst>
                    <a:ext uri="{FF2B5EF4-FFF2-40B4-BE49-F238E27FC236}">
                      <a16:creationId xmlns:a16="http://schemas.microsoft.com/office/drawing/2014/main" id="{11ABD94F-337F-43AB-9BA3-0A10B404D9B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9220" y="6913782"/>
                  <a:ext cx="6813166" cy="576000"/>
                </a:xfrm>
                <a:prstGeom prst="leftArrow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ZoneTexte 60">
                  <a:extLst>
                    <a:ext uri="{FF2B5EF4-FFF2-40B4-BE49-F238E27FC236}">
                      <a16:creationId xmlns:a16="http://schemas.microsoft.com/office/drawing/2014/main" id="{6836B6E3-9E28-4B1F-B1AA-43053C893335}"/>
                    </a:ext>
                  </a:extLst>
                </p:cNvPr>
                <p:cNvSpPr txBox="1"/>
                <p:nvPr/>
              </p:nvSpPr>
              <p:spPr>
                <a:xfrm>
                  <a:off x="4614085" y="7340034"/>
                  <a:ext cx="2373824" cy="5232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Vaporisation of </a:t>
                  </a:r>
                  <a:r>
                    <a:rPr lang="fr-FR" sz="1400" dirty="0" err="1">
                      <a:latin typeface="Poppins" panose="00000500000000000000" pitchFamily="2" charset="0"/>
                      <a:cs typeface="Poppins" panose="00000500000000000000" pitchFamily="2" charset="0"/>
                    </a:rPr>
                    <a:t>organics</a:t>
                  </a:r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𝑁𝐻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𝐶𝑂</m:t>
                      </m:r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a14:m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61" name="ZoneTexte 60">
                  <a:extLst>
                    <a:ext uri="{FF2B5EF4-FFF2-40B4-BE49-F238E27FC236}">
                      <a16:creationId xmlns:a16="http://schemas.microsoft.com/office/drawing/2014/main" id="{6836B6E3-9E28-4B1F-B1AA-43053C8933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4085" y="7340034"/>
                  <a:ext cx="2373824" cy="523219"/>
                </a:xfrm>
                <a:prstGeom prst="rect">
                  <a:avLst/>
                </a:prstGeom>
                <a:blipFill>
                  <a:blip r:embed="rId10"/>
                  <a:stretch>
                    <a:fillRect t="-2597" b="-6883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F2503E71-2F90-44D8-A188-626999D81AD7}"/>
                    </a:ext>
                  </a:extLst>
                </p:cNvPr>
                <p:cNvSpPr txBox="1"/>
                <p:nvPr/>
              </p:nvSpPr>
              <p:spPr>
                <a:xfrm>
                  <a:off x="6837290" y="7405727"/>
                  <a:ext cx="1334109" cy="58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400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Reduction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fr-F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endParaRPr lang="fr-FR" sz="1400" dirty="0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</mc:Choice>
          <mc:Fallback xmlns="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F2503E71-2F90-44D8-A188-626999D81A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7290" y="7405727"/>
                  <a:ext cx="1334109" cy="584207"/>
                </a:xfrm>
                <a:prstGeom prst="rect">
                  <a:avLst/>
                </a:prstGeom>
                <a:blipFill>
                  <a:blip r:embed="rId11"/>
                  <a:stretch>
                    <a:fillRect t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BC9AD206-C121-4AE0-8970-07061DB07EC2}"/>
                </a:ext>
              </a:extLst>
            </p:cNvPr>
            <p:cNvSpPr txBox="1"/>
            <p:nvPr/>
          </p:nvSpPr>
          <p:spPr>
            <a:xfrm>
              <a:off x="8433841" y="7405726"/>
              <a:ext cx="2667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Sintering</a:t>
              </a:r>
              <a:endParaRPr lang="fr-FR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568C8132-7217-42D7-9B81-EB33419200E9}"/>
                </a:ext>
              </a:extLst>
            </p:cNvPr>
            <p:cNvSpPr txBox="1"/>
            <p:nvPr/>
          </p:nvSpPr>
          <p:spPr>
            <a:xfrm>
              <a:off x="9993556" y="7405726"/>
              <a:ext cx="2667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Cooling</a:t>
              </a:r>
              <a:endParaRPr lang="fr-FR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68" name="ZoneTexte 67">
            <a:extLst>
              <a:ext uri="{FF2B5EF4-FFF2-40B4-BE49-F238E27FC236}">
                <a16:creationId xmlns:a16="http://schemas.microsoft.com/office/drawing/2014/main" id="{06983FA7-FC13-471B-8944-DC54CD76B9C0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7DFC5A5C-2F16-469E-AB50-9F00ABBB62B9}"/>
              </a:ext>
            </a:extLst>
          </p:cNvPr>
          <p:cNvSpPr txBox="1"/>
          <p:nvPr/>
        </p:nvSpPr>
        <p:spPr>
          <a:xfrm>
            <a:off x="9093006" y="2775767"/>
            <a:ext cx="7086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202122"/>
                </a:solidFill>
              </a:rPr>
              <a:t>Framatome Romans R&amp;D </a:t>
            </a:r>
            <a:r>
              <a:rPr lang="fr-FR" sz="1200" dirty="0" err="1">
                <a:solidFill>
                  <a:srgbClr val="202122"/>
                </a:solidFill>
              </a:rPr>
              <a:t>presentation</a:t>
            </a:r>
            <a:endParaRPr lang="fr-FR" sz="1200" dirty="0">
              <a:solidFill>
                <a:srgbClr val="202122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EA99C9D-FFB3-4A81-8FED-BBF69DB2D6E4}"/>
              </a:ext>
            </a:extLst>
          </p:cNvPr>
          <p:cNvGrpSpPr/>
          <p:nvPr/>
        </p:nvGrpSpPr>
        <p:grpSpPr>
          <a:xfrm>
            <a:off x="9880166" y="3049254"/>
            <a:ext cx="2096712" cy="952549"/>
            <a:chOff x="9512300" y="2767822"/>
            <a:chExt cx="2096712" cy="952549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BF8FEC8-2DAB-4999-8FAB-1EF458BEE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4207" y="2767822"/>
              <a:ext cx="2044805" cy="952549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18230BB-C0AE-4C5A-8614-50CD63B06D9D}"/>
                </a:ext>
              </a:extLst>
            </p:cNvPr>
            <p:cNvSpPr/>
            <p:nvPr/>
          </p:nvSpPr>
          <p:spPr>
            <a:xfrm>
              <a:off x="9512300" y="2843898"/>
              <a:ext cx="369667" cy="1277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680675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D5FC1BCB-23ED-47E5-8F54-86F25550F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941" y="3146641"/>
            <a:ext cx="1139945" cy="1096518"/>
          </a:xfrm>
          <a:prstGeom prst="rect">
            <a:avLst/>
          </a:prstGeom>
        </p:spPr>
      </p:pic>
      <p:pic>
        <p:nvPicPr>
          <p:cNvPr id="1137067882" name="Imag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15098" y="3105192"/>
            <a:ext cx="1717248" cy="1063191"/>
          </a:xfrm>
          <a:prstGeom prst="rect">
            <a:avLst/>
          </a:prstGeom>
        </p:spPr>
      </p:pic>
      <p:sp>
        <p:nvSpPr>
          <p:cNvPr id="7203094" name="ZoneTexte 16"/>
          <p:cNvSpPr txBox="1"/>
          <p:nvPr/>
        </p:nvSpPr>
        <p:spPr bwMode="auto">
          <a:xfrm>
            <a:off x="5782077" y="1401324"/>
            <a:ext cx="1043061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VER</a:t>
            </a:r>
          </a:p>
        </p:txBody>
      </p:sp>
      <p:pic>
        <p:nvPicPr>
          <p:cNvPr id="1804076111" name="Image 4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42098" y="3317762"/>
            <a:ext cx="2576190" cy="923809"/>
          </a:xfrm>
          <a:prstGeom prst="rect">
            <a:avLst/>
          </a:prstGeom>
        </p:spPr>
      </p:pic>
      <p:sp>
        <p:nvSpPr>
          <p:cNvPr id="1644670691" name="Titre 2"/>
          <p:cNvSpPr>
            <a:spLocks noGrp="1"/>
          </p:cNvSpPr>
          <p:nvPr>
            <p:ph type="title"/>
          </p:nvPr>
        </p:nvSpPr>
        <p:spPr bwMode="auto">
          <a:xfrm>
            <a:off x="731837" y="314035"/>
            <a:ext cx="10728325" cy="8718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800" dirty="0"/>
              <a:t>CEA simulation and </a:t>
            </a:r>
            <a:r>
              <a:rPr lang="fr-FR" sz="2800" dirty="0" err="1"/>
              <a:t>multiscale</a:t>
            </a:r>
            <a:r>
              <a:rPr lang="fr-FR" sz="2800" dirty="0"/>
              <a:t> </a:t>
            </a:r>
            <a:r>
              <a:rPr lang="fr-FR" sz="2800" dirty="0" err="1"/>
              <a:t>approach</a:t>
            </a:r>
            <a:r>
              <a:rPr lang="fr-FR" sz="2800" dirty="0"/>
              <a:t> to </a:t>
            </a:r>
            <a:r>
              <a:rPr lang="fr-FR" sz="2800" dirty="0" err="1"/>
              <a:t>sintering</a:t>
            </a:r>
            <a:r>
              <a:rPr lang="fr-FR" sz="2800" dirty="0"/>
              <a:t> </a:t>
            </a:r>
            <a:endParaRPr lang="fr-FR" sz="2600" dirty="0"/>
          </a:p>
        </p:txBody>
      </p:sp>
      <p:sp>
        <p:nvSpPr>
          <p:cNvPr id="101" name="ZoneTexte 16"/>
          <p:cNvSpPr txBox="1"/>
          <p:nvPr/>
        </p:nvSpPr>
        <p:spPr bwMode="auto">
          <a:xfrm>
            <a:off x="5914144" y="1396250"/>
            <a:ext cx="1043061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VER</a:t>
            </a:r>
          </a:p>
        </p:txBody>
      </p:sp>
      <p:sp>
        <p:nvSpPr>
          <p:cNvPr id="102" name="Flèche droite 64"/>
          <p:cNvSpPr/>
          <p:nvPr/>
        </p:nvSpPr>
        <p:spPr bwMode="auto">
          <a:xfrm>
            <a:off x="457965" y="847185"/>
            <a:ext cx="11651456" cy="108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3" name="Rectangle 65"/>
          <p:cNvSpPr/>
          <p:nvPr/>
        </p:nvSpPr>
        <p:spPr bwMode="auto">
          <a:xfrm>
            <a:off x="457965" y="1117236"/>
            <a:ext cx="2995395" cy="5392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4" name="Rectangle 66"/>
          <p:cNvSpPr/>
          <p:nvPr/>
        </p:nvSpPr>
        <p:spPr bwMode="auto">
          <a:xfrm>
            <a:off x="3445363" y="1117520"/>
            <a:ext cx="3296528" cy="5392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5" name="ZoneTexte 67"/>
          <p:cNvSpPr txBox="1"/>
          <p:nvPr/>
        </p:nvSpPr>
        <p:spPr bwMode="auto">
          <a:xfrm>
            <a:off x="1094125" y="1195662"/>
            <a:ext cx="402589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Microscopic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106" name="ZoneTexte 68"/>
          <p:cNvSpPr txBox="1"/>
          <p:nvPr/>
        </p:nvSpPr>
        <p:spPr bwMode="auto">
          <a:xfrm>
            <a:off x="4288826" y="1214614"/>
            <a:ext cx="4025898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Mesoscopic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8" name="Rectangle 66"/>
          <p:cNvSpPr/>
          <p:nvPr/>
        </p:nvSpPr>
        <p:spPr bwMode="auto">
          <a:xfrm>
            <a:off x="6741891" y="1113584"/>
            <a:ext cx="3454188" cy="5392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9" name="ZoneTexte 69"/>
          <p:cNvSpPr txBox="1"/>
          <p:nvPr/>
        </p:nvSpPr>
        <p:spPr bwMode="auto">
          <a:xfrm>
            <a:off x="7784952" y="1222172"/>
            <a:ext cx="190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acroscopic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2" name="ZoneTexte 111"/>
          <p:cNvSpPr txBox="1"/>
          <p:nvPr/>
        </p:nvSpPr>
        <p:spPr>
          <a:xfrm rot="16200000">
            <a:off x="-665920" y="3078383"/>
            <a:ext cx="16928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Numerical</a:t>
            </a:r>
            <a:endParaRPr kumimoji="0" lang="fr-FR" sz="15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3" name="ZoneTexte 122"/>
          <p:cNvSpPr txBox="1"/>
          <p:nvPr/>
        </p:nvSpPr>
        <p:spPr bwMode="auto">
          <a:xfrm>
            <a:off x="8113368" y="1725521"/>
            <a:ext cx="81091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Pellet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124" name="ZoneTexte 46"/>
          <p:cNvSpPr txBox="1"/>
          <p:nvPr/>
        </p:nvSpPr>
        <p:spPr bwMode="auto">
          <a:xfrm>
            <a:off x="7724925" y="2031910"/>
            <a:ext cx="39802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Defect formation during sintering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Impact of heterogeneities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Oxygen transport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8" name="ZoneTexte 147"/>
          <p:cNvSpPr txBox="1"/>
          <p:nvPr/>
        </p:nvSpPr>
        <p:spPr bwMode="auto">
          <a:xfrm>
            <a:off x="4777056" y="1782850"/>
            <a:ext cx="61888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RVE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958885" y="2117310"/>
            <a:ext cx="3367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Modelling grain growth</a:t>
            </a:r>
          </a:p>
          <a:p>
            <a:pPr marL="171450" indent="-1714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Material diffusion</a:t>
            </a:r>
            <a:endParaRPr lang="fr-FR" sz="1200" kern="0" dirty="0">
              <a:solidFill>
                <a:srgbClr val="26262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62" name="Groupe 161"/>
          <p:cNvGrpSpPr/>
          <p:nvPr/>
        </p:nvGrpSpPr>
        <p:grpSpPr>
          <a:xfrm>
            <a:off x="5379913" y="2741659"/>
            <a:ext cx="2010674" cy="323798"/>
            <a:chOff x="4413302" y="4310448"/>
            <a:chExt cx="1280431" cy="323798"/>
          </a:xfrm>
        </p:grpSpPr>
        <p:sp>
          <p:nvSpPr>
            <p:cNvPr id="163" name="Rectangle à coins arrondis 162"/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64" name="ZoneTexte 88"/>
            <p:cNvSpPr txBox="1"/>
            <p:nvPr/>
          </p:nvSpPr>
          <p:spPr bwMode="auto">
            <a:xfrm>
              <a:off x="4424197" y="4343016"/>
              <a:ext cx="1269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Thesis N. </a:t>
              </a:r>
              <a:r>
                <a:rPr kumimoji="0" lang="fr-FR" sz="11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Dempowo</a:t>
              </a:r>
              <a:r>
                <a:rPr kumimoji="0" lang="fr-FR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 (2022)</a:t>
              </a:r>
              <a:endPara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65" name="ZoneTexte 164"/>
          <p:cNvSpPr txBox="1"/>
          <p:nvPr/>
        </p:nvSpPr>
        <p:spPr bwMode="auto">
          <a:xfrm>
            <a:off x="1209974" y="1782323"/>
            <a:ext cx="231935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98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fr-FR" sz="1400" kern="0" dirty="0" err="1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Crystallites</a:t>
            </a:r>
            <a:r>
              <a:rPr lang="fr-FR" sz="14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/grains </a:t>
            </a:r>
          </a:p>
        </p:txBody>
      </p:sp>
      <p:sp>
        <p:nvSpPr>
          <p:cNvPr id="166" name="Ellipse 165"/>
          <p:cNvSpPr/>
          <p:nvPr/>
        </p:nvSpPr>
        <p:spPr bwMode="auto">
          <a:xfrm>
            <a:off x="1070863" y="4288761"/>
            <a:ext cx="1543801" cy="34948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Salammbo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4354651" y="2110943"/>
            <a:ext cx="3367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Homogenization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Microstructural changes</a:t>
            </a:r>
            <a:endParaRPr lang="fr-FR" sz="1200" kern="0" dirty="0">
              <a:solidFill>
                <a:srgbClr val="26262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73" name="Groupe 172"/>
          <p:cNvGrpSpPr/>
          <p:nvPr/>
        </p:nvGrpSpPr>
        <p:grpSpPr>
          <a:xfrm>
            <a:off x="632361" y="2909559"/>
            <a:ext cx="1993565" cy="323798"/>
            <a:chOff x="4376086" y="4310448"/>
            <a:chExt cx="1269536" cy="323798"/>
          </a:xfrm>
        </p:grpSpPr>
        <p:sp>
          <p:nvSpPr>
            <p:cNvPr id="174" name="Rectangle à coins arrondis 173"/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75" name="ZoneTexte 88"/>
            <p:cNvSpPr txBox="1"/>
            <p:nvPr/>
          </p:nvSpPr>
          <p:spPr bwMode="auto">
            <a:xfrm>
              <a:off x="4376086" y="4349855"/>
              <a:ext cx="1269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Thesis S. Martin </a:t>
              </a:r>
              <a:r>
                <a:rPr kumimoji="0" lang="fr-FR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(2014)</a:t>
              </a:r>
              <a:endPara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32" name="ZoneTexte 69"/>
          <p:cNvSpPr txBox="1"/>
          <p:nvPr/>
        </p:nvSpPr>
        <p:spPr bwMode="auto">
          <a:xfrm>
            <a:off x="10529785" y="1214614"/>
            <a:ext cx="190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Furnace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…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F0E0A79F-08B5-40A2-817B-477AFC6BFC66}"/>
              </a:ext>
            </a:extLst>
          </p:cNvPr>
          <p:cNvGrpSpPr/>
          <p:nvPr/>
        </p:nvGrpSpPr>
        <p:grpSpPr>
          <a:xfrm>
            <a:off x="3250617" y="2757291"/>
            <a:ext cx="2042485" cy="347106"/>
            <a:chOff x="4376086" y="4310448"/>
            <a:chExt cx="1269536" cy="323798"/>
          </a:xfrm>
        </p:grpSpPr>
        <p:sp>
          <p:nvSpPr>
            <p:cNvPr id="84" name="Rectangle à coins arrondis 133">
              <a:extLst>
                <a:ext uri="{FF2B5EF4-FFF2-40B4-BE49-F238E27FC236}">
                  <a16:creationId xmlns:a16="http://schemas.microsoft.com/office/drawing/2014/main" id="{31FED05D-57F6-464E-B854-09F6410E57A5}"/>
                </a:ext>
              </a:extLst>
            </p:cNvPr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5" name="ZoneTexte 88">
              <a:extLst>
                <a:ext uri="{FF2B5EF4-FFF2-40B4-BE49-F238E27FC236}">
                  <a16:creationId xmlns:a16="http://schemas.microsoft.com/office/drawing/2014/main" id="{5D865112-E214-462F-AB94-2DBF961E3C6C}"/>
                </a:ext>
              </a:extLst>
            </p:cNvPr>
            <p:cNvSpPr txBox="1"/>
            <p:nvPr/>
          </p:nvSpPr>
          <p:spPr bwMode="auto">
            <a:xfrm>
              <a:off x="4376086" y="4349855"/>
              <a:ext cx="1269536" cy="244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i="1" dirty="0" err="1"/>
                <a:t>Thesis</a:t>
              </a:r>
              <a:r>
                <a:rPr lang="fr-FR" sz="1100" i="1" dirty="0"/>
                <a:t> A. </a:t>
              </a:r>
              <a:r>
                <a:rPr lang="fr-FR" sz="1100" i="1" dirty="0" err="1"/>
                <a:t>Ouhammou</a:t>
              </a:r>
              <a:r>
                <a:rPr lang="fr-FR" sz="1100" i="1" dirty="0"/>
                <a:t> (2025)</a:t>
              </a:r>
              <a:endParaRPr kumimoji="0" lang="fr-FR" sz="1200" b="0" i="1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D5CD368-1C0D-4AF8-8E23-255B1FE1ADB2}"/>
              </a:ext>
            </a:extLst>
          </p:cNvPr>
          <p:cNvSpPr/>
          <p:nvPr/>
        </p:nvSpPr>
        <p:spPr>
          <a:xfrm>
            <a:off x="457965" y="1705705"/>
            <a:ext cx="7083830" cy="3023912"/>
          </a:xfrm>
          <a:prstGeom prst="round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78" name="Image 77">
            <a:extLst>
              <a:ext uri="{FF2B5EF4-FFF2-40B4-BE49-F238E27FC236}">
                <a16:creationId xmlns:a16="http://schemas.microsoft.com/office/drawing/2014/main" id="{3764EEBA-8E11-46E7-B7A4-6E6039FEBC0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46" t="54631"/>
          <a:stretch/>
        </p:blipFill>
        <p:spPr>
          <a:xfrm>
            <a:off x="13512446" y="3420539"/>
            <a:ext cx="1369239" cy="976440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B3B21607-87A1-4CE9-BB37-7A51D6CE379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774" y="4648261"/>
            <a:ext cx="1164235" cy="1159465"/>
          </a:xfrm>
          <a:prstGeom prst="rect">
            <a:avLst/>
          </a:prstGeom>
        </p:spPr>
      </p:pic>
      <p:sp>
        <p:nvSpPr>
          <p:cNvPr id="81" name="Espace réservé du numéro de diapositive 5">
            <a:extLst>
              <a:ext uri="{FF2B5EF4-FFF2-40B4-BE49-F238E27FC236}">
                <a16:creationId xmlns:a16="http://schemas.microsoft.com/office/drawing/2014/main" id="{68AC99D4-859B-4619-9BB7-8E5D2846EA35}"/>
              </a:ext>
            </a:extLst>
          </p:cNvPr>
          <p:cNvSpPr txBox="1">
            <a:spLocks/>
          </p:cNvSpPr>
          <p:nvPr/>
        </p:nvSpPr>
        <p:spPr>
          <a:xfrm>
            <a:off x="13850197" y="6326631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BC77A0-1F4E-42FF-9FFC-F45C3A64AF90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FEB38984-8232-4BDD-AC89-7147BD9910FB}"/>
              </a:ext>
            </a:extLst>
          </p:cNvPr>
          <p:cNvSpPr/>
          <p:nvPr/>
        </p:nvSpPr>
        <p:spPr>
          <a:xfrm>
            <a:off x="6779095" y="3050773"/>
            <a:ext cx="2011713" cy="1055724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r>
              <a:rPr lang="fr-FR" dirty="0"/>
              <a:t>Model </a:t>
            </a:r>
            <a:r>
              <a:rPr lang="fr-FR" dirty="0" err="1"/>
              <a:t>feeding</a:t>
            </a:r>
            <a:endParaRPr lang="fr-FR" dirty="0"/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37030A7F-E024-4107-A4D2-D3C7EB7979F8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43" name="Espace réservé du numéro de diapositive 5">
            <a:extLst>
              <a:ext uri="{FF2B5EF4-FFF2-40B4-BE49-F238E27FC236}">
                <a16:creationId xmlns:a16="http://schemas.microsoft.com/office/drawing/2014/main" id="{76F8A606-A125-4BEE-9D33-02D540D9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>
                <a:latin typeface="Poppins" panose="00000500000000000000" pitchFamily="2" charset="0"/>
                <a:cs typeface="Poppins" panose="00000500000000000000" pitchFamily="2" charset="0"/>
              </a:rPr>
              <a:pPr/>
              <a:t>6</a:t>
            </a:fld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6A3AB281-4872-4A53-8AA2-CE70FDEE56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224" y="2917930"/>
            <a:ext cx="1041454" cy="1437714"/>
          </a:xfrm>
          <a:prstGeom prst="rect">
            <a:avLst/>
          </a:prstGeom>
        </p:spPr>
      </p:pic>
      <p:grpSp>
        <p:nvGrpSpPr>
          <p:cNvPr id="53" name="Groupe 52">
            <a:extLst>
              <a:ext uri="{FF2B5EF4-FFF2-40B4-BE49-F238E27FC236}">
                <a16:creationId xmlns:a16="http://schemas.microsoft.com/office/drawing/2014/main" id="{4E960D61-8F91-4DF4-BE88-4EF8D1AB20EF}"/>
              </a:ext>
            </a:extLst>
          </p:cNvPr>
          <p:cNvGrpSpPr/>
          <p:nvPr/>
        </p:nvGrpSpPr>
        <p:grpSpPr>
          <a:xfrm>
            <a:off x="8876580" y="2757291"/>
            <a:ext cx="1163586" cy="1692026"/>
            <a:chOff x="7791407" y="5151556"/>
            <a:chExt cx="1454481" cy="2115032"/>
          </a:xfrm>
        </p:grpSpPr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61E454E4-7935-46BB-A331-ACCEBCD0D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1407" y="5151556"/>
              <a:ext cx="1454481" cy="2115032"/>
            </a:xfrm>
            <a:prstGeom prst="rect">
              <a:avLst/>
            </a:prstGeom>
          </p:spPr>
        </p:pic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F1D4ED1B-4EB6-472C-946E-4372A7213176}"/>
                </a:ext>
              </a:extLst>
            </p:cNvPr>
            <p:cNvSpPr txBox="1"/>
            <p:nvPr/>
          </p:nvSpPr>
          <p:spPr>
            <a:xfrm>
              <a:off x="8120897" y="5565746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AA77D3F7-04F9-4658-95C4-974B9724053B}"/>
                </a:ext>
              </a:extLst>
            </p:cNvPr>
            <p:cNvSpPr txBox="1"/>
            <p:nvPr/>
          </p:nvSpPr>
          <p:spPr>
            <a:xfrm>
              <a:off x="8144771" y="6336254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Low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E4CF6E4E-24D7-4487-8ED1-B4B83D81F384}"/>
                </a:ext>
              </a:extLst>
            </p:cNvPr>
            <p:cNvSpPr txBox="1"/>
            <p:nvPr/>
          </p:nvSpPr>
          <p:spPr>
            <a:xfrm>
              <a:off x="8120897" y="6810458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58" name="Flèche : droite rayée 57">
            <a:extLst>
              <a:ext uri="{FF2B5EF4-FFF2-40B4-BE49-F238E27FC236}">
                <a16:creationId xmlns:a16="http://schemas.microsoft.com/office/drawing/2014/main" id="{DDA8A542-D01C-4BDF-AF14-F08951A1F0A1}"/>
              </a:ext>
            </a:extLst>
          </p:cNvPr>
          <p:cNvSpPr/>
          <p:nvPr/>
        </p:nvSpPr>
        <p:spPr>
          <a:xfrm>
            <a:off x="10057531" y="3457626"/>
            <a:ext cx="734311" cy="357484"/>
          </a:xfrm>
          <a:prstGeom prst="stripedRightArrow">
            <a:avLst>
              <a:gd name="adj1" fmla="val 4022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85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D5FC1BCB-23ED-47E5-8F54-86F25550F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941" y="3146641"/>
            <a:ext cx="1139945" cy="1096518"/>
          </a:xfrm>
          <a:prstGeom prst="rect">
            <a:avLst/>
          </a:prstGeom>
        </p:spPr>
      </p:pic>
      <p:pic>
        <p:nvPicPr>
          <p:cNvPr id="1137067882" name="Imag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15098" y="3105192"/>
            <a:ext cx="1717248" cy="1063191"/>
          </a:xfrm>
          <a:prstGeom prst="rect">
            <a:avLst/>
          </a:prstGeom>
        </p:spPr>
      </p:pic>
      <p:sp>
        <p:nvSpPr>
          <p:cNvPr id="7203094" name="ZoneTexte 16"/>
          <p:cNvSpPr txBox="1"/>
          <p:nvPr/>
        </p:nvSpPr>
        <p:spPr bwMode="auto">
          <a:xfrm>
            <a:off x="5782077" y="1401324"/>
            <a:ext cx="1043061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VER</a:t>
            </a:r>
          </a:p>
        </p:txBody>
      </p:sp>
      <p:pic>
        <p:nvPicPr>
          <p:cNvPr id="1804076111" name="Image 4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42098" y="3317762"/>
            <a:ext cx="2576190" cy="923809"/>
          </a:xfrm>
          <a:prstGeom prst="rect">
            <a:avLst/>
          </a:prstGeom>
        </p:spPr>
      </p:pic>
      <p:sp>
        <p:nvSpPr>
          <p:cNvPr id="1644670691" name="Titre 2"/>
          <p:cNvSpPr>
            <a:spLocks noGrp="1"/>
          </p:cNvSpPr>
          <p:nvPr>
            <p:ph type="title"/>
          </p:nvPr>
        </p:nvSpPr>
        <p:spPr bwMode="auto">
          <a:xfrm>
            <a:off x="731837" y="314035"/>
            <a:ext cx="10728325" cy="8718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800" dirty="0"/>
              <a:t>CEA simulation and </a:t>
            </a:r>
            <a:r>
              <a:rPr lang="fr-FR" sz="2800" dirty="0" err="1"/>
              <a:t>multiscale</a:t>
            </a:r>
            <a:r>
              <a:rPr lang="fr-FR" sz="2800" dirty="0"/>
              <a:t> </a:t>
            </a:r>
            <a:r>
              <a:rPr lang="fr-FR" sz="2800" dirty="0" err="1"/>
              <a:t>approach</a:t>
            </a:r>
            <a:r>
              <a:rPr lang="fr-FR" sz="2800" dirty="0"/>
              <a:t> to </a:t>
            </a:r>
            <a:r>
              <a:rPr lang="fr-FR" sz="2800" dirty="0" err="1"/>
              <a:t>sintering</a:t>
            </a:r>
            <a:r>
              <a:rPr lang="fr-FR" sz="2800" dirty="0"/>
              <a:t> </a:t>
            </a:r>
            <a:endParaRPr lang="fr-FR" sz="2600" dirty="0"/>
          </a:p>
        </p:txBody>
      </p:sp>
      <p:sp>
        <p:nvSpPr>
          <p:cNvPr id="101" name="ZoneTexte 16"/>
          <p:cNvSpPr txBox="1"/>
          <p:nvPr/>
        </p:nvSpPr>
        <p:spPr bwMode="auto">
          <a:xfrm>
            <a:off x="5914144" y="1396250"/>
            <a:ext cx="1043061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VER</a:t>
            </a:r>
          </a:p>
        </p:txBody>
      </p:sp>
      <p:sp>
        <p:nvSpPr>
          <p:cNvPr id="102" name="Flèche droite 64"/>
          <p:cNvSpPr/>
          <p:nvPr/>
        </p:nvSpPr>
        <p:spPr bwMode="auto">
          <a:xfrm>
            <a:off x="457965" y="847185"/>
            <a:ext cx="11651456" cy="108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3" name="Rectangle 65"/>
          <p:cNvSpPr/>
          <p:nvPr/>
        </p:nvSpPr>
        <p:spPr bwMode="auto">
          <a:xfrm>
            <a:off x="457965" y="1117236"/>
            <a:ext cx="2995395" cy="5392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4" name="Rectangle 66"/>
          <p:cNvSpPr/>
          <p:nvPr/>
        </p:nvSpPr>
        <p:spPr bwMode="auto">
          <a:xfrm>
            <a:off x="3445363" y="1117520"/>
            <a:ext cx="3296528" cy="5392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5" name="ZoneTexte 67"/>
          <p:cNvSpPr txBox="1"/>
          <p:nvPr/>
        </p:nvSpPr>
        <p:spPr bwMode="auto">
          <a:xfrm>
            <a:off x="1094125" y="1195662"/>
            <a:ext cx="402589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Microscopic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106" name="ZoneTexte 68"/>
          <p:cNvSpPr txBox="1"/>
          <p:nvPr/>
        </p:nvSpPr>
        <p:spPr bwMode="auto">
          <a:xfrm>
            <a:off x="4288826" y="1214614"/>
            <a:ext cx="4025898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Mesoscopic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8" name="Rectangle 66"/>
          <p:cNvSpPr/>
          <p:nvPr/>
        </p:nvSpPr>
        <p:spPr bwMode="auto">
          <a:xfrm>
            <a:off x="6741891" y="1113584"/>
            <a:ext cx="3454188" cy="5392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9" name="ZoneTexte 69"/>
          <p:cNvSpPr txBox="1"/>
          <p:nvPr/>
        </p:nvSpPr>
        <p:spPr bwMode="auto">
          <a:xfrm>
            <a:off x="7784952" y="1222172"/>
            <a:ext cx="190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acroscopic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2" name="ZoneTexte 111"/>
          <p:cNvSpPr txBox="1"/>
          <p:nvPr/>
        </p:nvSpPr>
        <p:spPr>
          <a:xfrm rot="16200000">
            <a:off x="-665920" y="3078383"/>
            <a:ext cx="16928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Numerical</a:t>
            </a:r>
            <a:endParaRPr kumimoji="0" lang="fr-FR" sz="15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3" name="ZoneTexte 122"/>
          <p:cNvSpPr txBox="1"/>
          <p:nvPr/>
        </p:nvSpPr>
        <p:spPr bwMode="auto">
          <a:xfrm>
            <a:off x="8113368" y="1725521"/>
            <a:ext cx="81091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Pellet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124" name="ZoneTexte 46"/>
          <p:cNvSpPr txBox="1"/>
          <p:nvPr/>
        </p:nvSpPr>
        <p:spPr bwMode="auto">
          <a:xfrm>
            <a:off x="7724925" y="2031910"/>
            <a:ext cx="39802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Defect formation during sintering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Impact of heterogeneities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Oxygen transport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8" name="ZoneTexte 147"/>
          <p:cNvSpPr txBox="1"/>
          <p:nvPr/>
        </p:nvSpPr>
        <p:spPr bwMode="auto">
          <a:xfrm>
            <a:off x="4777056" y="1782850"/>
            <a:ext cx="61888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RVE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62" name="Groupe 161"/>
          <p:cNvGrpSpPr/>
          <p:nvPr/>
        </p:nvGrpSpPr>
        <p:grpSpPr>
          <a:xfrm>
            <a:off x="5379913" y="2741659"/>
            <a:ext cx="2010674" cy="323798"/>
            <a:chOff x="4413302" y="4310448"/>
            <a:chExt cx="1280431" cy="323798"/>
          </a:xfrm>
        </p:grpSpPr>
        <p:sp>
          <p:nvSpPr>
            <p:cNvPr id="163" name="Rectangle à coins arrondis 162"/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64" name="ZoneTexte 88"/>
            <p:cNvSpPr txBox="1"/>
            <p:nvPr/>
          </p:nvSpPr>
          <p:spPr bwMode="auto">
            <a:xfrm>
              <a:off x="4424197" y="4343016"/>
              <a:ext cx="1269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Thesis N. </a:t>
              </a:r>
              <a:r>
                <a:rPr kumimoji="0" lang="fr-FR" sz="11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Dempowo</a:t>
              </a:r>
              <a:r>
                <a:rPr kumimoji="0" lang="fr-FR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 (2022)</a:t>
              </a:r>
              <a:endPara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65" name="ZoneTexte 164"/>
          <p:cNvSpPr txBox="1"/>
          <p:nvPr/>
        </p:nvSpPr>
        <p:spPr bwMode="auto">
          <a:xfrm>
            <a:off x="1209974" y="1782323"/>
            <a:ext cx="231935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98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fr-FR" sz="1400" kern="0" dirty="0" err="1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Crystallites</a:t>
            </a:r>
            <a:r>
              <a:rPr lang="fr-FR" sz="14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/grains </a:t>
            </a:r>
          </a:p>
        </p:txBody>
      </p:sp>
      <p:sp>
        <p:nvSpPr>
          <p:cNvPr id="166" name="Ellipse 165"/>
          <p:cNvSpPr/>
          <p:nvPr/>
        </p:nvSpPr>
        <p:spPr bwMode="auto">
          <a:xfrm>
            <a:off x="1070863" y="4288761"/>
            <a:ext cx="1543801" cy="34948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Salammbo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4354651" y="2110943"/>
            <a:ext cx="3367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Homogenization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Microstructural changes</a:t>
            </a:r>
            <a:endParaRPr lang="fr-FR" sz="1200" kern="0" dirty="0">
              <a:solidFill>
                <a:srgbClr val="26262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73" name="Groupe 172"/>
          <p:cNvGrpSpPr/>
          <p:nvPr/>
        </p:nvGrpSpPr>
        <p:grpSpPr>
          <a:xfrm>
            <a:off x="632361" y="2909559"/>
            <a:ext cx="1993565" cy="323798"/>
            <a:chOff x="4376086" y="4310448"/>
            <a:chExt cx="1269536" cy="323798"/>
          </a:xfrm>
        </p:grpSpPr>
        <p:sp>
          <p:nvSpPr>
            <p:cNvPr id="174" name="Rectangle à coins arrondis 173"/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75" name="ZoneTexte 88"/>
            <p:cNvSpPr txBox="1"/>
            <p:nvPr/>
          </p:nvSpPr>
          <p:spPr bwMode="auto">
            <a:xfrm>
              <a:off x="4376086" y="4349855"/>
              <a:ext cx="1269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Thesis S. Martin </a:t>
              </a:r>
              <a:r>
                <a:rPr kumimoji="0" lang="fr-FR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(2014)</a:t>
              </a:r>
              <a:endPara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83" name="ZoneTexte 88"/>
          <p:cNvSpPr txBox="1"/>
          <p:nvPr/>
        </p:nvSpPr>
        <p:spPr bwMode="auto">
          <a:xfrm>
            <a:off x="2289165" y="4753957"/>
            <a:ext cx="3090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i="1" u="sng" kern="0" dirty="0" err="1">
                <a:solidFill>
                  <a:srgbClr val="262626"/>
                </a:solidFill>
                <a:latin typeface="Arial"/>
                <a:cs typeface="Arial"/>
              </a:rPr>
              <a:t>Ph.D</a:t>
            </a:r>
            <a:r>
              <a:rPr lang="fr-FR" sz="1600" b="1" i="1" u="sng" kern="0" dirty="0">
                <a:solidFill>
                  <a:srgbClr val="262626"/>
                </a:solidFill>
                <a:latin typeface="Arial"/>
                <a:cs typeface="Arial"/>
              </a:rPr>
              <a:t>. topic :</a:t>
            </a:r>
            <a:r>
              <a:rPr lang="fr-FR" sz="1600" b="1" i="1" kern="0" dirty="0">
                <a:solidFill>
                  <a:srgbClr val="262626"/>
                </a:solidFill>
                <a:latin typeface="Arial"/>
                <a:cs typeface="Arial"/>
              </a:rPr>
              <a:t> simulation </a:t>
            </a:r>
            <a:r>
              <a:rPr lang="fr-FR" sz="1600" b="1" i="1" kern="0" dirty="0" err="1">
                <a:solidFill>
                  <a:srgbClr val="262626"/>
                </a:solidFill>
                <a:latin typeface="Arial"/>
                <a:cs typeface="Arial"/>
              </a:rPr>
              <a:t>from</a:t>
            </a:r>
            <a:r>
              <a:rPr lang="fr-FR" sz="1600" b="1" i="1" kern="0" dirty="0">
                <a:solidFill>
                  <a:srgbClr val="262626"/>
                </a:solidFill>
                <a:latin typeface="Arial"/>
                <a:cs typeface="Arial"/>
              </a:rPr>
              <a:t> 2 </a:t>
            </a:r>
            <a:r>
              <a:rPr lang="fr-FR" sz="1600" b="1" i="1" kern="0" dirty="0" err="1">
                <a:solidFill>
                  <a:srgbClr val="262626"/>
                </a:solidFill>
                <a:latin typeface="Arial"/>
                <a:cs typeface="Arial"/>
              </a:rPr>
              <a:t>crystallites</a:t>
            </a:r>
            <a:r>
              <a:rPr lang="fr-FR" sz="1600" b="1" i="1" kern="0" dirty="0">
                <a:solidFill>
                  <a:srgbClr val="262626"/>
                </a:solidFill>
                <a:latin typeface="Arial"/>
                <a:cs typeface="Arial"/>
              </a:rPr>
              <a:t> to RVE </a:t>
            </a:r>
            <a:endParaRPr kumimoji="0" lang="fr-FR" sz="1600" b="1" i="1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2" name="ZoneTexte 69"/>
          <p:cNvSpPr txBox="1"/>
          <p:nvPr/>
        </p:nvSpPr>
        <p:spPr bwMode="auto">
          <a:xfrm>
            <a:off x="10529785" y="1214614"/>
            <a:ext cx="190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Furnace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…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F0E0A79F-08B5-40A2-817B-477AFC6BFC66}"/>
              </a:ext>
            </a:extLst>
          </p:cNvPr>
          <p:cNvGrpSpPr/>
          <p:nvPr/>
        </p:nvGrpSpPr>
        <p:grpSpPr>
          <a:xfrm>
            <a:off x="3250617" y="2757291"/>
            <a:ext cx="2042485" cy="347106"/>
            <a:chOff x="4376086" y="4310448"/>
            <a:chExt cx="1269536" cy="323798"/>
          </a:xfrm>
        </p:grpSpPr>
        <p:sp>
          <p:nvSpPr>
            <p:cNvPr id="84" name="Rectangle à coins arrondis 133">
              <a:extLst>
                <a:ext uri="{FF2B5EF4-FFF2-40B4-BE49-F238E27FC236}">
                  <a16:creationId xmlns:a16="http://schemas.microsoft.com/office/drawing/2014/main" id="{31FED05D-57F6-464E-B854-09F6410E57A5}"/>
                </a:ext>
              </a:extLst>
            </p:cNvPr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5" name="ZoneTexte 88">
              <a:extLst>
                <a:ext uri="{FF2B5EF4-FFF2-40B4-BE49-F238E27FC236}">
                  <a16:creationId xmlns:a16="http://schemas.microsoft.com/office/drawing/2014/main" id="{5D865112-E214-462F-AB94-2DBF961E3C6C}"/>
                </a:ext>
              </a:extLst>
            </p:cNvPr>
            <p:cNvSpPr txBox="1"/>
            <p:nvPr/>
          </p:nvSpPr>
          <p:spPr bwMode="auto">
            <a:xfrm>
              <a:off x="4376086" y="4349855"/>
              <a:ext cx="1269536" cy="244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i="1" dirty="0" err="1"/>
                <a:t>Thesis</a:t>
              </a:r>
              <a:r>
                <a:rPr lang="fr-FR" sz="1100" i="1" dirty="0"/>
                <a:t> A. </a:t>
              </a:r>
              <a:r>
                <a:rPr lang="fr-FR" sz="1100" i="1" dirty="0" err="1"/>
                <a:t>Ouhammou</a:t>
              </a:r>
              <a:r>
                <a:rPr lang="fr-FR" sz="1100" i="1" dirty="0"/>
                <a:t> (2025)</a:t>
              </a:r>
              <a:endParaRPr kumimoji="0" lang="fr-FR" sz="1200" b="0" i="1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D5CD368-1C0D-4AF8-8E23-255B1FE1ADB2}"/>
              </a:ext>
            </a:extLst>
          </p:cNvPr>
          <p:cNvSpPr/>
          <p:nvPr/>
        </p:nvSpPr>
        <p:spPr>
          <a:xfrm>
            <a:off x="457965" y="1705705"/>
            <a:ext cx="7083830" cy="3023912"/>
          </a:xfrm>
          <a:prstGeom prst="round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8FD0B51E-2A47-47CC-8AA8-EE70DC32F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55" y="5099608"/>
            <a:ext cx="1294617" cy="1011720"/>
          </a:xfrm>
          <a:prstGeom prst="rect">
            <a:avLst/>
          </a:prstGeom>
        </p:spPr>
      </p:pic>
      <p:grpSp>
        <p:nvGrpSpPr>
          <p:cNvPr id="71" name="Groupe 70">
            <a:extLst>
              <a:ext uri="{FF2B5EF4-FFF2-40B4-BE49-F238E27FC236}">
                <a16:creationId xmlns:a16="http://schemas.microsoft.com/office/drawing/2014/main" id="{832197D6-AF9F-4F47-8D25-B0876F9075C3}"/>
              </a:ext>
            </a:extLst>
          </p:cNvPr>
          <p:cNvGrpSpPr/>
          <p:nvPr/>
        </p:nvGrpSpPr>
        <p:grpSpPr>
          <a:xfrm rot="16200000">
            <a:off x="3327518" y="3010303"/>
            <a:ext cx="1349304" cy="5460353"/>
            <a:chOff x="22665177" y="22021745"/>
            <a:chExt cx="3074729" cy="8600273"/>
          </a:xfrm>
        </p:grpSpPr>
        <p:sp>
          <p:nvSpPr>
            <p:cNvPr id="73" name="Flèche : bas 72">
              <a:extLst>
                <a:ext uri="{FF2B5EF4-FFF2-40B4-BE49-F238E27FC236}">
                  <a16:creationId xmlns:a16="http://schemas.microsoft.com/office/drawing/2014/main" id="{FA1311B2-E5E9-49AD-873A-7CFB407B3BF5}"/>
                </a:ext>
              </a:extLst>
            </p:cNvPr>
            <p:cNvSpPr/>
            <p:nvPr/>
          </p:nvSpPr>
          <p:spPr bwMode="auto">
            <a:xfrm>
              <a:off x="22665177" y="22173573"/>
              <a:ext cx="3074729" cy="8448445"/>
            </a:xfrm>
            <a:prstGeom prst="downArrow">
              <a:avLst/>
            </a:prstGeom>
            <a:gradFill>
              <a:gsLst>
                <a:gs pos="47000">
                  <a:srgbClr val="ED7F8E"/>
                </a:gs>
                <a:gs pos="0">
                  <a:schemeClr val="tx2">
                    <a:lumMod val="20000"/>
                    <a:lumOff val="80000"/>
                  </a:schemeClr>
                </a:gs>
                <a:gs pos="100000">
                  <a:schemeClr val="tx2"/>
                </a:gs>
              </a:gsLst>
              <a:lin ang="5400000" scaled="1"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6" charset="0"/>
                <a:buNone/>
                <a:tabLst/>
              </a:pPr>
              <a:endParaRPr kumimoji="0" lang="fr-F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-106" charset="0"/>
              </a:endParaRPr>
            </a:p>
          </p:txBody>
        </p:sp>
        <p:grpSp>
          <p:nvGrpSpPr>
            <p:cNvPr id="74" name="Groupe 73">
              <a:extLst>
                <a:ext uri="{FF2B5EF4-FFF2-40B4-BE49-F238E27FC236}">
                  <a16:creationId xmlns:a16="http://schemas.microsoft.com/office/drawing/2014/main" id="{03F94599-DF74-4EC7-9AD5-1612F8305F4A}"/>
                </a:ext>
              </a:extLst>
            </p:cNvPr>
            <p:cNvGrpSpPr/>
            <p:nvPr/>
          </p:nvGrpSpPr>
          <p:grpSpPr>
            <a:xfrm>
              <a:off x="23011008" y="22021745"/>
              <a:ext cx="2524904" cy="7263729"/>
              <a:chOff x="-556016" y="1459211"/>
              <a:chExt cx="1615369" cy="4647149"/>
            </a:xfrm>
          </p:grpSpPr>
          <p:sp>
            <p:nvSpPr>
              <p:cNvPr id="75" name="Flèche : pentagone 4">
                <a:extLst>
                  <a:ext uri="{FF2B5EF4-FFF2-40B4-BE49-F238E27FC236}">
                    <a16:creationId xmlns:a16="http://schemas.microsoft.com/office/drawing/2014/main" id="{CBE832B7-F697-4A3A-BC4F-E788824CB799}"/>
                  </a:ext>
                </a:extLst>
              </p:cNvPr>
              <p:cNvSpPr txBox="1"/>
              <p:nvPr/>
            </p:nvSpPr>
            <p:spPr>
              <a:xfrm rot="5400000">
                <a:off x="-462510" y="1365705"/>
                <a:ext cx="1428357" cy="161536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b="1" kern="1200" dirty="0">
                    <a:latin typeface="Poppins" panose="00000500000000000000" pitchFamily="2" charset="0"/>
                    <a:cs typeface="Poppins" panose="00000500000000000000" pitchFamily="2" charset="0"/>
                  </a:rPr>
                  <a:t>2 grains</a:t>
                </a:r>
                <a:endParaRPr lang="fr-FR" sz="1800" kern="12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76" name="Flèche : chevron 6">
                <a:extLst>
                  <a:ext uri="{FF2B5EF4-FFF2-40B4-BE49-F238E27FC236}">
                    <a16:creationId xmlns:a16="http://schemas.microsoft.com/office/drawing/2014/main" id="{9A1C904F-31CB-4AC4-BA44-4D24F6DC93FE}"/>
                  </a:ext>
                </a:extLst>
              </p:cNvPr>
              <p:cNvSpPr txBox="1"/>
              <p:nvPr/>
            </p:nvSpPr>
            <p:spPr>
              <a:xfrm rot="5400000">
                <a:off x="-519888" y="3841786"/>
                <a:ext cx="1490564" cy="57568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b="1" kern="12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Multi-grain</a:t>
                </a:r>
                <a:endParaRPr lang="fr-FR" sz="1800" kern="12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77" name="Flèche : chevron 8">
                <a:extLst>
                  <a:ext uri="{FF2B5EF4-FFF2-40B4-BE49-F238E27FC236}">
                    <a16:creationId xmlns:a16="http://schemas.microsoft.com/office/drawing/2014/main" id="{DAEA4239-37E0-4B9D-8137-465E23731283}"/>
                  </a:ext>
                </a:extLst>
              </p:cNvPr>
              <p:cNvSpPr txBox="1"/>
              <p:nvPr/>
            </p:nvSpPr>
            <p:spPr>
              <a:xfrm rot="5400000">
                <a:off x="-96142" y="5485259"/>
                <a:ext cx="654795" cy="587407"/>
              </a:xfrm>
              <a:prstGeom prst="rect">
                <a:avLst/>
              </a:prstGeom>
              <a:noFill/>
              <a:ln w="47625">
                <a:solidFill>
                  <a:schemeClr val="dk2">
                    <a:hueOff val="0"/>
                    <a:satOff val="0"/>
                    <a:lumOff val="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000" b="1" kern="12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RVE</a:t>
                </a:r>
                <a:endParaRPr lang="fr-FR" sz="3600" kern="12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</p:grpSp>
      <p:pic>
        <p:nvPicPr>
          <p:cNvPr id="78" name="Image 77">
            <a:extLst>
              <a:ext uri="{FF2B5EF4-FFF2-40B4-BE49-F238E27FC236}">
                <a16:creationId xmlns:a16="http://schemas.microsoft.com/office/drawing/2014/main" id="{3764EEBA-8E11-46E7-B7A4-6E6039FEBC0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046" t="54631"/>
          <a:stretch/>
        </p:blipFill>
        <p:spPr>
          <a:xfrm>
            <a:off x="13512446" y="3420539"/>
            <a:ext cx="1369239" cy="976440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C798755B-44AC-42DD-8D92-0276D23AEAF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046" b="46231"/>
          <a:stretch/>
        </p:blipFill>
        <p:spPr>
          <a:xfrm>
            <a:off x="6790164" y="5211314"/>
            <a:ext cx="1251578" cy="1057795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B3B21607-87A1-4CE9-BB37-7A51D6CE379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774" y="4648261"/>
            <a:ext cx="1164235" cy="1159465"/>
          </a:xfrm>
          <a:prstGeom prst="rect">
            <a:avLst/>
          </a:prstGeom>
        </p:spPr>
      </p:pic>
      <p:sp>
        <p:nvSpPr>
          <p:cNvPr id="81" name="Espace réservé du numéro de diapositive 5">
            <a:extLst>
              <a:ext uri="{FF2B5EF4-FFF2-40B4-BE49-F238E27FC236}">
                <a16:creationId xmlns:a16="http://schemas.microsoft.com/office/drawing/2014/main" id="{68AC99D4-859B-4619-9BB7-8E5D2846EA35}"/>
              </a:ext>
            </a:extLst>
          </p:cNvPr>
          <p:cNvSpPr txBox="1">
            <a:spLocks/>
          </p:cNvSpPr>
          <p:nvPr/>
        </p:nvSpPr>
        <p:spPr>
          <a:xfrm>
            <a:off x="13850197" y="6326631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BC77A0-1F4E-42FF-9FFC-F45C3A64AF90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FEB38984-8232-4BDD-AC89-7147BD9910FB}"/>
              </a:ext>
            </a:extLst>
          </p:cNvPr>
          <p:cNvSpPr/>
          <p:nvPr/>
        </p:nvSpPr>
        <p:spPr>
          <a:xfrm>
            <a:off x="6779095" y="3050773"/>
            <a:ext cx="2011713" cy="1055724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r>
              <a:rPr lang="fr-FR" dirty="0"/>
              <a:t>Model </a:t>
            </a:r>
            <a:r>
              <a:rPr lang="fr-FR" dirty="0" err="1"/>
              <a:t>feeding</a:t>
            </a:r>
            <a:endParaRPr lang="fr-FR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6F3F291-549A-4599-BEE7-12B6AC0505B4}"/>
              </a:ext>
            </a:extLst>
          </p:cNvPr>
          <p:cNvSpPr/>
          <p:nvPr/>
        </p:nvSpPr>
        <p:spPr bwMode="auto">
          <a:xfrm>
            <a:off x="958885" y="2117310"/>
            <a:ext cx="3367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Modelling grain growth</a:t>
            </a:r>
          </a:p>
          <a:p>
            <a:pPr marL="171450" indent="-1714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Material diffusion</a:t>
            </a:r>
            <a:endParaRPr lang="fr-FR" sz="1200" kern="0" dirty="0">
              <a:solidFill>
                <a:srgbClr val="26262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139BC11-64E1-4BD1-81EF-6208EE813C4A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52" name="Espace réservé du numéro de diapositive 5">
            <a:extLst>
              <a:ext uri="{FF2B5EF4-FFF2-40B4-BE49-F238E27FC236}">
                <a16:creationId xmlns:a16="http://schemas.microsoft.com/office/drawing/2014/main" id="{11A88452-956A-4C5B-A456-59D430F5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>
                <a:latin typeface="Poppins" panose="00000500000000000000" pitchFamily="2" charset="0"/>
                <a:cs typeface="Poppins" panose="00000500000000000000" pitchFamily="2" charset="0"/>
              </a:rPr>
              <a:pPr/>
              <a:t>7</a:t>
            </a:fld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98C66344-1D90-441C-9EDF-9AC1E654A1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4224" y="2917930"/>
            <a:ext cx="1041454" cy="1437714"/>
          </a:xfrm>
          <a:prstGeom prst="rect">
            <a:avLst/>
          </a:prstGeom>
        </p:spPr>
      </p:pic>
      <p:grpSp>
        <p:nvGrpSpPr>
          <p:cNvPr id="55" name="Groupe 54">
            <a:extLst>
              <a:ext uri="{FF2B5EF4-FFF2-40B4-BE49-F238E27FC236}">
                <a16:creationId xmlns:a16="http://schemas.microsoft.com/office/drawing/2014/main" id="{6E091F52-58FC-4569-9D1D-259301F589DB}"/>
              </a:ext>
            </a:extLst>
          </p:cNvPr>
          <p:cNvGrpSpPr/>
          <p:nvPr/>
        </p:nvGrpSpPr>
        <p:grpSpPr>
          <a:xfrm>
            <a:off x="8876580" y="2757291"/>
            <a:ext cx="1163586" cy="1692026"/>
            <a:chOff x="7791407" y="5151556"/>
            <a:chExt cx="1454481" cy="2115032"/>
          </a:xfrm>
        </p:grpSpPr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507BD134-8553-4D48-A055-D44DA38B5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1407" y="5151556"/>
              <a:ext cx="1454481" cy="2115032"/>
            </a:xfrm>
            <a:prstGeom prst="rect">
              <a:avLst/>
            </a:prstGeom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B391E47E-DC1F-4195-B235-3321F646DD1D}"/>
                </a:ext>
              </a:extLst>
            </p:cNvPr>
            <p:cNvSpPr txBox="1"/>
            <p:nvPr/>
          </p:nvSpPr>
          <p:spPr>
            <a:xfrm>
              <a:off x="8120897" y="5565746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C8A382A8-7D4B-45AE-A924-62B5230F8AB8}"/>
                </a:ext>
              </a:extLst>
            </p:cNvPr>
            <p:cNvSpPr txBox="1"/>
            <p:nvPr/>
          </p:nvSpPr>
          <p:spPr>
            <a:xfrm>
              <a:off x="8144771" y="6336254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Low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A03FEED3-50AA-4F48-8C34-9BC52488DA63}"/>
                </a:ext>
              </a:extLst>
            </p:cNvPr>
            <p:cNvSpPr txBox="1"/>
            <p:nvPr/>
          </p:nvSpPr>
          <p:spPr>
            <a:xfrm>
              <a:off x="8120897" y="6810458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61" name="Flèche : droite rayée 60">
            <a:extLst>
              <a:ext uri="{FF2B5EF4-FFF2-40B4-BE49-F238E27FC236}">
                <a16:creationId xmlns:a16="http://schemas.microsoft.com/office/drawing/2014/main" id="{47F63848-75B8-48DD-8C69-7272E2171CA5}"/>
              </a:ext>
            </a:extLst>
          </p:cNvPr>
          <p:cNvSpPr/>
          <p:nvPr/>
        </p:nvSpPr>
        <p:spPr bwMode="auto">
          <a:xfrm>
            <a:off x="10057531" y="3457626"/>
            <a:ext cx="734311" cy="357484"/>
          </a:xfrm>
          <a:prstGeom prst="stripedRightArrow">
            <a:avLst>
              <a:gd name="adj1" fmla="val 4022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7831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D5FC1BCB-23ED-47E5-8F54-86F25550F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941" y="3146641"/>
            <a:ext cx="1139945" cy="1096518"/>
          </a:xfrm>
          <a:prstGeom prst="rect">
            <a:avLst/>
          </a:prstGeom>
        </p:spPr>
      </p:pic>
      <p:pic>
        <p:nvPicPr>
          <p:cNvPr id="1137067882" name="Imag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15098" y="3105192"/>
            <a:ext cx="1717248" cy="1063191"/>
          </a:xfrm>
          <a:prstGeom prst="rect">
            <a:avLst/>
          </a:prstGeom>
        </p:spPr>
      </p:pic>
      <p:sp>
        <p:nvSpPr>
          <p:cNvPr id="7203094" name="ZoneTexte 16"/>
          <p:cNvSpPr txBox="1"/>
          <p:nvPr/>
        </p:nvSpPr>
        <p:spPr bwMode="auto">
          <a:xfrm>
            <a:off x="5782077" y="1401324"/>
            <a:ext cx="1043061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VER</a:t>
            </a:r>
          </a:p>
        </p:txBody>
      </p:sp>
      <p:pic>
        <p:nvPicPr>
          <p:cNvPr id="1804076111" name="Image 4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42098" y="3317762"/>
            <a:ext cx="2576190" cy="923809"/>
          </a:xfrm>
          <a:prstGeom prst="rect">
            <a:avLst/>
          </a:prstGeom>
        </p:spPr>
      </p:pic>
      <p:sp>
        <p:nvSpPr>
          <p:cNvPr id="1644670691" name="Titre 2"/>
          <p:cNvSpPr>
            <a:spLocks noGrp="1"/>
          </p:cNvSpPr>
          <p:nvPr>
            <p:ph type="title"/>
          </p:nvPr>
        </p:nvSpPr>
        <p:spPr bwMode="auto">
          <a:xfrm>
            <a:off x="731837" y="314035"/>
            <a:ext cx="10728325" cy="8718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800" dirty="0"/>
              <a:t>CEA simulation and </a:t>
            </a:r>
            <a:r>
              <a:rPr lang="fr-FR" sz="2800" dirty="0" err="1"/>
              <a:t>multiscale</a:t>
            </a:r>
            <a:r>
              <a:rPr lang="fr-FR" sz="2800" dirty="0"/>
              <a:t> </a:t>
            </a:r>
            <a:r>
              <a:rPr lang="fr-FR" sz="2800" dirty="0" err="1"/>
              <a:t>approach</a:t>
            </a:r>
            <a:r>
              <a:rPr lang="fr-FR" sz="2800" dirty="0"/>
              <a:t> to </a:t>
            </a:r>
            <a:r>
              <a:rPr lang="fr-FR" sz="2800" dirty="0" err="1"/>
              <a:t>sintering</a:t>
            </a:r>
            <a:r>
              <a:rPr lang="fr-FR" sz="2800" dirty="0"/>
              <a:t> </a:t>
            </a:r>
            <a:endParaRPr lang="fr-FR" sz="2600" dirty="0"/>
          </a:p>
        </p:txBody>
      </p:sp>
      <p:sp>
        <p:nvSpPr>
          <p:cNvPr id="101" name="ZoneTexte 16"/>
          <p:cNvSpPr txBox="1"/>
          <p:nvPr/>
        </p:nvSpPr>
        <p:spPr bwMode="auto">
          <a:xfrm>
            <a:off x="5914144" y="1396250"/>
            <a:ext cx="1043061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VER</a:t>
            </a:r>
          </a:p>
        </p:txBody>
      </p:sp>
      <p:sp>
        <p:nvSpPr>
          <p:cNvPr id="102" name="Flèche droite 64"/>
          <p:cNvSpPr/>
          <p:nvPr/>
        </p:nvSpPr>
        <p:spPr bwMode="auto">
          <a:xfrm>
            <a:off x="457965" y="847185"/>
            <a:ext cx="11651456" cy="108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3" name="Rectangle 65"/>
          <p:cNvSpPr/>
          <p:nvPr/>
        </p:nvSpPr>
        <p:spPr bwMode="auto">
          <a:xfrm>
            <a:off x="457965" y="1117236"/>
            <a:ext cx="2995395" cy="5392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4" name="Rectangle 66"/>
          <p:cNvSpPr/>
          <p:nvPr/>
        </p:nvSpPr>
        <p:spPr bwMode="auto">
          <a:xfrm>
            <a:off x="3445363" y="1117520"/>
            <a:ext cx="3296528" cy="5392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5" name="ZoneTexte 67"/>
          <p:cNvSpPr txBox="1"/>
          <p:nvPr/>
        </p:nvSpPr>
        <p:spPr bwMode="auto">
          <a:xfrm>
            <a:off x="1094125" y="1195662"/>
            <a:ext cx="4025898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Microscopic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106" name="ZoneTexte 68"/>
          <p:cNvSpPr txBox="1"/>
          <p:nvPr/>
        </p:nvSpPr>
        <p:spPr bwMode="auto">
          <a:xfrm>
            <a:off x="4288826" y="1214614"/>
            <a:ext cx="4025898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Mesoscopic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8" name="Rectangle 66"/>
          <p:cNvSpPr/>
          <p:nvPr/>
        </p:nvSpPr>
        <p:spPr bwMode="auto">
          <a:xfrm>
            <a:off x="6741891" y="1113584"/>
            <a:ext cx="3454188" cy="5392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9" name="ZoneTexte 69"/>
          <p:cNvSpPr txBox="1"/>
          <p:nvPr/>
        </p:nvSpPr>
        <p:spPr bwMode="auto">
          <a:xfrm>
            <a:off x="7784952" y="1222172"/>
            <a:ext cx="190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acroscopic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2" name="ZoneTexte 111"/>
          <p:cNvSpPr txBox="1"/>
          <p:nvPr/>
        </p:nvSpPr>
        <p:spPr>
          <a:xfrm rot="16200000">
            <a:off x="-665920" y="3078383"/>
            <a:ext cx="16928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Numerical</a:t>
            </a:r>
            <a:endParaRPr kumimoji="0" lang="fr-FR" sz="15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3" name="ZoneTexte 122"/>
          <p:cNvSpPr txBox="1"/>
          <p:nvPr/>
        </p:nvSpPr>
        <p:spPr bwMode="auto">
          <a:xfrm>
            <a:off x="8113368" y="1725521"/>
            <a:ext cx="81091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Pellet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124" name="ZoneTexte 46"/>
          <p:cNvSpPr txBox="1"/>
          <p:nvPr/>
        </p:nvSpPr>
        <p:spPr bwMode="auto">
          <a:xfrm>
            <a:off x="7724925" y="2031910"/>
            <a:ext cx="39802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Defect formation during sintering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Impact of heterogeneities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Oxygen transport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/>
              <a:buChar char="•"/>
              <a:tabLst/>
              <a:defRPr/>
            </a:pP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8" name="ZoneTexte 147"/>
          <p:cNvSpPr txBox="1"/>
          <p:nvPr/>
        </p:nvSpPr>
        <p:spPr bwMode="auto">
          <a:xfrm>
            <a:off x="4777056" y="1782850"/>
            <a:ext cx="61888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RVE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62" name="Groupe 161"/>
          <p:cNvGrpSpPr/>
          <p:nvPr/>
        </p:nvGrpSpPr>
        <p:grpSpPr>
          <a:xfrm>
            <a:off x="5379913" y="2741659"/>
            <a:ext cx="2010674" cy="323798"/>
            <a:chOff x="4413302" y="4310448"/>
            <a:chExt cx="1280431" cy="323798"/>
          </a:xfrm>
        </p:grpSpPr>
        <p:sp>
          <p:nvSpPr>
            <p:cNvPr id="163" name="Rectangle à coins arrondis 162"/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64" name="ZoneTexte 88"/>
            <p:cNvSpPr txBox="1"/>
            <p:nvPr/>
          </p:nvSpPr>
          <p:spPr bwMode="auto">
            <a:xfrm>
              <a:off x="4424197" y="4343016"/>
              <a:ext cx="1269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i="1" dirty="0" err="1">
                  <a:solidFill>
                    <a:srgbClr val="202122"/>
                  </a:solidFill>
                </a:rPr>
                <a:t>Ph.D</a:t>
              </a:r>
              <a:r>
                <a:rPr lang="fr-FR" sz="1100" i="1" dirty="0">
                  <a:solidFill>
                    <a:srgbClr val="202122"/>
                  </a:solidFill>
                </a:rPr>
                <a:t>.</a:t>
              </a:r>
              <a:r>
                <a:rPr kumimoji="0" 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 N. </a:t>
              </a:r>
              <a:r>
                <a:rPr kumimoji="0" lang="fr-FR" sz="11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Dempowo</a:t>
              </a:r>
              <a:r>
                <a:rPr kumimoji="0" lang="fr-FR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 (2022)</a:t>
              </a:r>
              <a:endPara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65" name="ZoneTexte 164"/>
          <p:cNvSpPr txBox="1"/>
          <p:nvPr/>
        </p:nvSpPr>
        <p:spPr bwMode="auto">
          <a:xfrm>
            <a:off x="1209974" y="1782323"/>
            <a:ext cx="231935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98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fr-FR" sz="1400" kern="0" dirty="0" err="1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Crystallites</a:t>
            </a:r>
            <a:r>
              <a:rPr lang="fr-FR" sz="14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/grains </a:t>
            </a:r>
          </a:p>
        </p:txBody>
      </p:sp>
      <p:sp>
        <p:nvSpPr>
          <p:cNvPr id="166" name="Ellipse 165"/>
          <p:cNvSpPr/>
          <p:nvPr/>
        </p:nvSpPr>
        <p:spPr bwMode="auto">
          <a:xfrm>
            <a:off x="1070863" y="4288761"/>
            <a:ext cx="1543801" cy="34948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Salammbo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4354651" y="2110943"/>
            <a:ext cx="3367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Homogenization</a:t>
            </a:r>
          </a:p>
          <a:p>
            <a:pPr marL="285750" indent="-2857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Microstructural changes</a:t>
            </a:r>
            <a:endParaRPr lang="fr-FR" sz="1200" kern="0" dirty="0">
              <a:solidFill>
                <a:srgbClr val="26262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73" name="Groupe 172"/>
          <p:cNvGrpSpPr/>
          <p:nvPr/>
        </p:nvGrpSpPr>
        <p:grpSpPr>
          <a:xfrm>
            <a:off x="632361" y="2909559"/>
            <a:ext cx="1993565" cy="323798"/>
            <a:chOff x="4376086" y="4310448"/>
            <a:chExt cx="1269536" cy="323798"/>
          </a:xfrm>
        </p:grpSpPr>
        <p:sp>
          <p:nvSpPr>
            <p:cNvPr id="174" name="Rectangle à coins arrondis 173"/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75" name="ZoneTexte 88"/>
            <p:cNvSpPr txBox="1"/>
            <p:nvPr/>
          </p:nvSpPr>
          <p:spPr bwMode="auto">
            <a:xfrm>
              <a:off x="4376086" y="4349855"/>
              <a:ext cx="12695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i="1" dirty="0" err="1">
                  <a:solidFill>
                    <a:srgbClr val="202122"/>
                  </a:solidFill>
                </a:rPr>
                <a:t>Ph.D</a:t>
              </a:r>
              <a:r>
                <a:rPr lang="fr-FR" sz="1100" i="1" dirty="0">
                  <a:solidFill>
                    <a:srgbClr val="202122"/>
                  </a:solidFill>
                </a:rPr>
                <a:t>.</a:t>
              </a:r>
              <a:r>
                <a:rPr kumimoji="0" 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 S. Martin </a:t>
              </a:r>
              <a:r>
                <a:rPr kumimoji="0" lang="fr-FR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/>
                  <a:cs typeface="Arial"/>
                </a:rPr>
                <a:t>(2014)</a:t>
              </a:r>
              <a:endParaRPr kumimoji="0" lang="fr-FR" sz="1200" b="0" i="1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32" name="ZoneTexte 69"/>
          <p:cNvSpPr txBox="1"/>
          <p:nvPr/>
        </p:nvSpPr>
        <p:spPr bwMode="auto">
          <a:xfrm>
            <a:off x="10529785" y="1214614"/>
            <a:ext cx="190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Furnace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…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F0E0A79F-08B5-40A2-817B-477AFC6BFC66}"/>
              </a:ext>
            </a:extLst>
          </p:cNvPr>
          <p:cNvGrpSpPr/>
          <p:nvPr/>
        </p:nvGrpSpPr>
        <p:grpSpPr>
          <a:xfrm>
            <a:off x="3250617" y="2757291"/>
            <a:ext cx="2042485" cy="347106"/>
            <a:chOff x="4376086" y="4310448"/>
            <a:chExt cx="1269536" cy="323798"/>
          </a:xfrm>
        </p:grpSpPr>
        <p:sp>
          <p:nvSpPr>
            <p:cNvPr id="84" name="Rectangle à coins arrondis 133">
              <a:extLst>
                <a:ext uri="{FF2B5EF4-FFF2-40B4-BE49-F238E27FC236}">
                  <a16:creationId xmlns:a16="http://schemas.microsoft.com/office/drawing/2014/main" id="{31FED05D-57F6-464E-B854-09F6410E57A5}"/>
                </a:ext>
              </a:extLst>
            </p:cNvPr>
            <p:cNvSpPr/>
            <p:nvPr/>
          </p:nvSpPr>
          <p:spPr bwMode="auto">
            <a:xfrm>
              <a:off x="4413302" y="4310448"/>
              <a:ext cx="1225148" cy="323798"/>
            </a:xfrm>
            <a:prstGeom prst="round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5" name="ZoneTexte 88">
              <a:extLst>
                <a:ext uri="{FF2B5EF4-FFF2-40B4-BE49-F238E27FC236}">
                  <a16:creationId xmlns:a16="http://schemas.microsoft.com/office/drawing/2014/main" id="{5D865112-E214-462F-AB94-2DBF961E3C6C}"/>
                </a:ext>
              </a:extLst>
            </p:cNvPr>
            <p:cNvSpPr txBox="1"/>
            <p:nvPr/>
          </p:nvSpPr>
          <p:spPr bwMode="auto">
            <a:xfrm>
              <a:off x="4376086" y="4349855"/>
              <a:ext cx="1269536" cy="244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i="1" dirty="0" err="1">
                  <a:solidFill>
                    <a:srgbClr val="202122"/>
                  </a:solidFill>
                </a:rPr>
                <a:t>Ph.D</a:t>
              </a:r>
              <a:r>
                <a:rPr lang="fr-FR" sz="1100" i="1" dirty="0">
                  <a:solidFill>
                    <a:srgbClr val="202122"/>
                  </a:solidFill>
                </a:rPr>
                <a:t>.</a:t>
              </a:r>
              <a:r>
                <a:rPr lang="fr-FR" sz="1100" i="1" dirty="0"/>
                <a:t> A. </a:t>
              </a:r>
              <a:r>
                <a:rPr lang="fr-FR" sz="1100" i="1" dirty="0" err="1"/>
                <a:t>Ouhammou</a:t>
              </a:r>
              <a:r>
                <a:rPr lang="fr-FR" sz="1100" i="1" dirty="0"/>
                <a:t> (2025)</a:t>
              </a:r>
              <a:endParaRPr kumimoji="0" lang="fr-FR" sz="1200" b="0" i="1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D5CD368-1C0D-4AF8-8E23-255B1FE1ADB2}"/>
              </a:ext>
            </a:extLst>
          </p:cNvPr>
          <p:cNvSpPr/>
          <p:nvPr/>
        </p:nvSpPr>
        <p:spPr>
          <a:xfrm>
            <a:off x="457965" y="1705705"/>
            <a:ext cx="7083830" cy="3023912"/>
          </a:xfrm>
          <a:prstGeom prst="round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78" name="Image 77">
            <a:extLst>
              <a:ext uri="{FF2B5EF4-FFF2-40B4-BE49-F238E27FC236}">
                <a16:creationId xmlns:a16="http://schemas.microsoft.com/office/drawing/2014/main" id="{3764EEBA-8E11-46E7-B7A4-6E6039FEBC0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46" t="54631"/>
          <a:stretch/>
        </p:blipFill>
        <p:spPr>
          <a:xfrm>
            <a:off x="13512446" y="3420539"/>
            <a:ext cx="1369239" cy="976440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B3B21607-87A1-4CE9-BB37-7A51D6CE379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774" y="4648261"/>
            <a:ext cx="1164235" cy="1159465"/>
          </a:xfrm>
          <a:prstGeom prst="rect">
            <a:avLst/>
          </a:prstGeom>
        </p:spPr>
      </p:pic>
      <p:sp>
        <p:nvSpPr>
          <p:cNvPr id="81" name="Espace réservé du numéro de diapositive 5">
            <a:extLst>
              <a:ext uri="{FF2B5EF4-FFF2-40B4-BE49-F238E27FC236}">
                <a16:creationId xmlns:a16="http://schemas.microsoft.com/office/drawing/2014/main" id="{68AC99D4-859B-4619-9BB7-8E5D2846EA35}"/>
              </a:ext>
            </a:extLst>
          </p:cNvPr>
          <p:cNvSpPr txBox="1">
            <a:spLocks/>
          </p:cNvSpPr>
          <p:nvPr/>
        </p:nvSpPr>
        <p:spPr>
          <a:xfrm>
            <a:off x="13850197" y="6326631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BC77A0-1F4E-42FF-9FFC-F45C3A64AF90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FEB38984-8232-4BDD-AC89-7147BD9910FB}"/>
              </a:ext>
            </a:extLst>
          </p:cNvPr>
          <p:cNvSpPr/>
          <p:nvPr/>
        </p:nvSpPr>
        <p:spPr>
          <a:xfrm>
            <a:off x="6779095" y="3050773"/>
            <a:ext cx="2011713" cy="1055724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r>
              <a:rPr lang="fr-FR" dirty="0"/>
              <a:t>Model </a:t>
            </a:r>
            <a:r>
              <a:rPr lang="fr-FR" dirty="0" err="1"/>
              <a:t>feeding</a:t>
            </a:r>
            <a:endParaRPr lang="fr-FR" dirty="0"/>
          </a:p>
        </p:txBody>
      </p:sp>
      <p:sp>
        <p:nvSpPr>
          <p:cNvPr id="56" name="ZoneTexte 88">
            <a:extLst>
              <a:ext uri="{FF2B5EF4-FFF2-40B4-BE49-F238E27FC236}">
                <a16:creationId xmlns:a16="http://schemas.microsoft.com/office/drawing/2014/main" id="{2CB26EBC-AE6F-4C69-9F54-46FD4CD5BB35}"/>
              </a:ext>
            </a:extLst>
          </p:cNvPr>
          <p:cNvSpPr txBox="1"/>
          <p:nvPr/>
        </p:nvSpPr>
        <p:spPr bwMode="auto">
          <a:xfrm>
            <a:off x="6576106" y="5334080"/>
            <a:ext cx="6219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600" b="1" i="1" u="sng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Presentation topic :</a:t>
            </a:r>
            <a:r>
              <a:rPr lang="en-CA" sz="1600" b="1" i="1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br>
              <a:rPr lang="en-CA" sz="1600" b="1" i="1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CA" sz="1600" b="1" i="1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working on two interface evolution methods: </a:t>
            </a:r>
            <a:br>
              <a:rPr lang="en-CA" sz="1600" b="1" i="1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CA" sz="1600" b="1" i="1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phase field and adaptive meshes</a:t>
            </a:r>
            <a:endParaRPr kumimoji="0" lang="en-CA" sz="1600" b="1" i="1" strike="noStrike" kern="0" cap="none" spc="0" normalizeH="0" baseline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7" name="ZoneTexte 88">
            <a:extLst>
              <a:ext uri="{FF2B5EF4-FFF2-40B4-BE49-F238E27FC236}">
                <a16:creationId xmlns:a16="http://schemas.microsoft.com/office/drawing/2014/main" id="{0BEF09E5-C4E8-403F-831B-712FC3275689}"/>
              </a:ext>
            </a:extLst>
          </p:cNvPr>
          <p:cNvSpPr txBox="1"/>
          <p:nvPr/>
        </p:nvSpPr>
        <p:spPr bwMode="auto">
          <a:xfrm>
            <a:off x="2289165" y="4753957"/>
            <a:ext cx="3090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i="1" u="sng" kern="0" dirty="0" err="1">
                <a:solidFill>
                  <a:srgbClr val="262626"/>
                </a:solidFill>
                <a:latin typeface="Arial"/>
                <a:cs typeface="Arial"/>
              </a:rPr>
              <a:t>Ph.D</a:t>
            </a:r>
            <a:r>
              <a:rPr lang="fr-FR" sz="1600" b="1" i="1" u="sng" kern="0" dirty="0">
                <a:solidFill>
                  <a:srgbClr val="262626"/>
                </a:solidFill>
                <a:latin typeface="Arial"/>
                <a:cs typeface="Arial"/>
              </a:rPr>
              <a:t>. topic :</a:t>
            </a:r>
            <a:r>
              <a:rPr lang="fr-FR" sz="1600" b="1" i="1" kern="0" dirty="0">
                <a:solidFill>
                  <a:srgbClr val="262626"/>
                </a:solidFill>
                <a:latin typeface="Arial"/>
                <a:cs typeface="Arial"/>
              </a:rPr>
              <a:t> simulation </a:t>
            </a:r>
            <a:r>
              <a:rPr lang="fr-FR" sz="1600" b="1" i="1" kern="0" dirty="0" err="1">
                <a:solidFill>
                  <a:srgbClr val="262626"/>
                </a:solidFill>
                <a:latin typeface="Arial"/>
                <a:cs typeface="Arial"/>
              </a:rPr>
              <a:t>from</a:t>
            </a:r>
            <a:r>
              <a:rPr lang="fr-FR" sz="1600" b="1" i="1" kern="0" dirty="0">
                <a:solidFill>
                  <a:srgbClr val="262626"/>
                </a:solidFill>
                <a:latin typeface="Arial"/>
                <a:cs typeface="Arial"/>
              </a:rPr>
              <a:t> 2 </a:t>
            </a:r>
            <a:r>
              <a:rPr lang="fr-FR" sz="1600" b="1" i="1" kern="0" dirty="0" err="1">
                <a:solidFill>
                  <a:srgbClr val="262626"/>
                </a:solidFill>
                <a:latin typeface="Arial"/>
                <a:cs typeface="Arial"/>
              </a:rPr>
              <a:t>crystallites</a:t>
            </a:r>
            <a:r>
              <a:rPr lang="fr-FR" sz="1600" b="1" i="1" kern="0" dirty="0">
                <a:solidFill>
                  <a:srgbClr val="262626"/>
                </a:solidFill>
                <a:latin typeface="Arial"/>
                <a:cs typeface="Arial"/>
              </a:rPr>
              <a:t> to RVE </a:t>
            </a:r>
            <a:endParaRPr kumimoji="0" lang="fr-FR" sz="1600" b="1" i="1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Flèche : virage 4">
            <a:extLst>
              <a:ext uri="{FF2B5EF4-FFF2-40B4-BE49-F238E27FC236}">
                <a16:creationId xmlns:a16="http://schemas.microsoft.com/office/drawing/2014/main" id="{95F4A104-76A1-4788-8742-298B07AE1C83}"/>
              </a:ext>
            </a:extLst>
          </p:cNvPr>
          <p:cNvSpPr/>
          <p:nvPr/>
        </p:nvSpPr>
        <p:spPr>
          <a:xfrm flipV="1">
            <a:off x="3642463" y="5373576"/>
            <a:ext cx="3520337" cy="830998"/>
          </a:xfrm>
          <a:prstGeom prst="bentArrow">
            <a:avLst>
              <a:gd name="adj1" fmla="val 36538"/>
              <a:gd name="adj2" fmla="val 44183"/>
              <a:gd name="adj3" fmla="val 50000"/>
              <a:gd name="adj4" fmla="val 4838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9731547-BA79-4518-AFF3-D3A38AD2D971}"/>
              </a:ext>
            </a:extLst>
          </p:cNvPr>
          <p:cNvSpPr/>
          <p:nvPr/>
        </p:nvSpPr>
        <p:spPr bwMode="auto">
          <a:xfrm>
            <a:off x="958885" y="2117310"/>
            <a:ext cx="3367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Modelling grain growth</a:t>
            </a:r>
          </a:p>
          <a:p>
            <a:pPr marL="171450" indent="-171450" defTabSz="914398" fontAlgn="auto">
              <a:spcBef>
                <a:spcPts val="0"/>
              </a:spcBef>
              <a:spcAft>
                <a:spcPts val="0"/>
              </a:spcAft>
              <a:buClr>
                <a:srgbClr val="E5001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solidFill>
                  <a:srgbClr val="26262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Material diffusion</a:t>
            </a:r>
            <a:endParaRPr lang="fr-FR" sz="1200" kern="0" dirty="0">
              <a:solidFill>
                <a:srgbClr val="26262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610571-5F99-4D52-9319-EEBC10E2F68B}"/>
              </a:ext>
            </a:extLst>
          </p:cNvPr>
          <p:cNvSpPr txBox="1"/>
          <p:nvPr/>
        </p:nvSpPr>
        <p:spPr>
          <a:xfrm>
            <a:off x="692078" y="6543615"/>
            <a:ext cx="490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E. Pereira - Simulation of grain </a:t>
            </a:r>
            <a:r>
              <a:rPr lang="fr-FR" sz="1200" dirty="0" err="1"/>
              <a:t>morphology</a:t>
            </a:r>
            <a:r>
              <a:rPr lang="fr-FR" sz="1200" dirty="0"/>
              <a:t> </a:t>
            </a:r>
            <a:r>
              <a:rPr lang="fr-FR" sz="1200" dirty="0" err="1"/>
              <a:t>evolution</a:t>
            </a:r>
            <a:r>
              <a:rPr lang="fr-FR" sz="1200" dirty="0"/>
              <a:t> </a:t>
            </a:r>
            <a:r>
              <a:rPr lang="fr-FR" sz="1200" dirty="0" err="1"/>
              <a:t>during</a:t>
            </a:r>
            <a:r>
              <a:rPr lang="fr-FR" sz="1200" dirty="0"/>
              <a:t> </a:t>
            </a:r>
            <a:r>
              <a:rPr lang="fr-FR" sz="1200" dirty="0" err="1"/>
              <a:t>sintering</a:t>
            </a:r>
            <a:endParaRPr lang="fr-FR" sz="1200" dirty="0"/>
          </a:p>
          <a:p>
            <a:endParaRPr lang="fr-FR" dirty="0"/>
          </a:p>
        </p:txBody>
      </p:sp>
      <p:sp>
        <p:nvSpPr>
          <p:cNvPr id="46" name="Espace réservé du numéro de diapositive 5">
            <a:extLst>
              <a:ext uri="{FF2B5EF4-FFF2-40B4-BE49-F238E27FC236}">
                <a16:creationId xmlns:a16="http://schemas.microsoft.com/office/drawing/2014/main" id="{E7D1CE20-DD3D-4C68-8ABE-E843C9AC4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>
                <a:latin typeface="Poppins" panose="00000500000000000000" pitchFamily="2" charset="0"/>
                <a:cs typeface="Poppins" panose="00000500000000000000" pitchFamily="2" charset="0"/>
              </a:rPr>
              <a:pPr/>
              <a:t>8</a:t>
            </a:fld>
            <a:endParaRPr lang="fr-FR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AB5DC83F-2D9E-45F7-BA89-587303B0F4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4224" y="2917930"/>
            <a:ext cx="1041454" cy="1437714"/>
          </a:xfrm>
          <a:prstGeom prst="rect">
            <a:avLst/>
          </a:prstGeom>
        </p:spPr>
      </p:pic>
      <p:grpSp>
        <p:nvGrpSpPr>
          <p:cNvPr id="49" name="Groupe 48">
            <a:extLst>
              <a:ext uri="{FF2B5EF4-FFF2-40B4-BE49-F238E27FC236}">
                <a16:creationId xmlns:a16="http://schemas.microsoft.com/office/drawing/2014/main" id="{D429338A-4B61-4996-8EA6-46F88680B445}"/>
              </a:ext>
            </a:extLst>
          </p:cNvPr>
          <p:cNvGrpSpPr/>
          <p:nvPr/>
        </p:nvGrpSpPr>
        <p:grpSpPr>
          <a:xfrm>
            <a:off x="8876580" y="2757291"/>
            <a:ext cx="1163586" cy="1692026"/>
            <a:chOff x="7791407" y="5151556"/>
            <a:chExt cx="1454481" cy="2115032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F5AC442E-5F0F-4049-B888-BE7A98956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1407" y="5151556"/>
              <a:ext cx="1454481" cy="2115032"/>
            </a:xfrm>
            <a:prstGeom prst="rect">
              <a:avLst/>
            </a:prstGeom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5E35B21-2DF8-4744-A37C-92A3D4451FCE}"/>
                </a:ext>
              </a:extLst>
            </p:cNvPr>
            <p:cNvSpPr txBox="1"/>
            <p:nvPr/>
          </p:nvSpPr>
          <p:spPr>
            <a:xfrm>
              <a:off x="8120897" y="5565746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8BB06D13-1319-4AE7-B4B0-8C197EC8C13A}"/>
                </a:ext>
              </a:extLst>
            </p:cNvPr>
            <p:cNvSpPr txBox="1"/>
            <p:nvPr/>
          </p:nvSpPr>
          <p:spPr>
            <a:xfrm>
              <a:off x="8144771" y="6336254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Low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851B7AC2-94C7-4787-A583-987C9F366C42}"/>
                </a:ext>
              </a:extLst>
            </p:cNvPr>
            <p:cNvSpPr txBox="1"/>
            <p:nvPr/>
          </p:nvSpPr>
          <p:spPr>
            <a:xfrm>
              <a:off x="8120897" y="6810458"/>
              <a:ext cx="1076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latin typeface="Poppins" panose="00000500000000000000" pitchFamily="2" charset="0"/>
                  <a:cs typeface="Poppins" panose="00000500000000000000" pitchFamily="2" charset="0"/>
                </a:rPr>
                <a:t>High </a:t>
              </a:r>
              <a:r>
                <a:rPr lang="fr-FR" sz="8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density</a:t>
              </a:r>
              <a:endParaRPr lang="fr-FR" sz="8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54" name="Flèche : droite rayée 53">
            <a:extLst>
              <a:ext uri="{FF2B5EF4-FFF2-40B4-BE49-F238E27FC236}">
                <a16:creationId xmlns:a16="http://schemas.microsoft.com/office/drawing/2014/main" id="{EA973601-8451-4FE0-9D1A-61E5E70B5AEE}"/>
              </a:ext>
            </a:extLst>
          </p:cNvPr>
          <p:cNvSpPr/>
          <p:nvPr/>
        </p:nvSpPr>
        <p:spPr bwMode="auto">
          <a:xfrm>
            <a:off x="10057531" y="3457626"/>
            <a:ext cx="734311" cy="357484"/>
          </a:xfrm>
          <a:prstGeom prst="stripedRightArrow">
            <a:avLst>
              <a:gd name="adj1" fmla="val 4022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2390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928" y="2272770"/>
            <a:ext cx="7688263" cy="2390775"/>
          </a:xfrm>
        </p:spPr>
        <p:txBody>
          <a:bodyPr>
            <a:normAutofit/>
          </a:bodyPr>
          <a:lstStyle/>
          <a:p>
            <a:r>
              <a:rPr lang="da-DK" sz="8000" dirty="0"/>
              <a:t>Models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950163-E66D-E16B-1EB7-E9667B65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126644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dèle Presentation-PPT 2023" id="{E3CD0E37-AB32-4AFA-8B36-AF7366989A9C}" vid="{DABE6912-FCE6-4E98-827A-6C4426627FA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Français (France)</Language>
    <TypologyTaxHTField0 xmlns="582fa2ad-bcfb-4c30-8490-7bbd511b1880">
      <Terms xmlns="http://schemas.microsoft.com/office/infopath/2007/PartnerControls"/>
    </TypologyTaxHTField0>
    <PublicTaxHTField0 xmlns="582fa2ad-bcfb-4c30-8490-7bbd511b1880">
      <Terms xmlns="http://schemas.microsoft.com/office/infopath/2007/PartnerControls"/>
    </PublicTaxHTField0>
    <Summary xmlns="582fa2ad-bcfb-4c30-8490-7bbd511b1880" xsi:nil="true"/>
    <ManualDate xmlns="582fa2ad-bcfb-4c30-8490-7bbd511b1880" xsi:nil="true"/>
    <TaxKeywordTaxHTField xmlns="151dffeb-2989-4a61-aef8-844a993007f8">
      <Terms xmlns="http://schemas.microsoft.com/office/infopath/2007/PartnerControls"/>
    </TaxKeywordTaxHTField>
    <ThumbnailImageUrl xmlns="582fa2ad-bcfb-4c30-8490-7bbd511b1880" xsi:nil="true"/>
    <TaxCatchAll xmlns="151dffeb-2989-4a61-aef8-844a993007f8"/>
    <ThumbnailImage xmlns="582fa2ad-bcfb-4c30-8490-7bbd511b1880" xsi:nil="true"/>
    <OrganisationTaxHTField0 xmlns="582fa2ad-bcfb-4c30-8490-7bbd511b1880">
      <Terms xmlns="http://schemas.microsoft.com/office/infopath/2007/PartnerControls"/>
    </OrganisationTaxHTField0>
    <BigPictureUrl xmlns="582fa2ad-bcfb-4c30-8490-7bbd511b1880" xsi:nil="true"/>
    <BigPicture xmlns="582fa2ad-bcfb-4c30-8490-7bbd511b1880" xsi:nil="true"/>
    <BackwardLinks xmlns="582fa2ad-bcfb-4c30-8490-7bbd511b1880">2</BackwardLinks>
    <ThematicsTaxHTField0 xmlns="582fa2ad-bcfb-4c30-8490-7bbd511b1880">
      <Terms xmlns="http://schemas.microsoft.com/office/infopath/2007/PartnerControls"/>
    </ThematicsTaxHTField0>
    <CenterAndUnitTaxHTField0 xmlns="582fa2ad-bcfb-4c30-8490-7bbd511b1880">
      <Terms xmlns="http://schemas.microsoft.com/office/infopath/2007/PartnerControls"/>
    </CenterAndUnitTaxHTField0>
    <DisplayedDate xmlns="582fa2ad-bcfb-4c30-8490-7bbd511b1880">2023-01-25T10:00:27+00:00</DisplayedDat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Office document_ItemAdded</Name>
    <Synchronization>Synchronous</Synchronization>
    <Type>10001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  <Receiver>
    <Name>Office document_ItemUpdated</Name>
    <Synchronization>Synchronous</Synchronization>
    <Type>10002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 bureautique" ma:contentTypeID="0x0101009AC65FE4C57B4241B7BB126C82049321006502EDEDC0136B40BE1694CA6DFB09E5" ma:contentTypeVersion="20" ma:contentTypeDescription="Crée un document." ma:contentTypeScope="" ma:versionID="f1b05a092d0904e6962f83cebf818255">
  <xsd:schema xmlns:xsd="http://www.w3.org/2001/XMLSchema" xmlns:xs="http://www.w3.org/2001/XMLSchema" xmlns:p="http://schemas.microsoft.com/office/2006/metadata/properties" xmlns:ns1="http://schemas.microsoft.com/sharepoint/v3" xmlns:ns2="582fa2ad-bcfb-4c30-8490-7bbd511b1880" xmlns:ns3="151dffeb-2989-4a61-aef8-844a993007f8" targetNamespace="http://schemas.microsoft.com/office/2006/metadata/properties" ma:root="true" ma:fieldsID="7c3819e88b0869059371fc3b24198fff" ns1:_="" ns2:_="" ns3:_="">
    <xsd:import namespace="http://schemas.microsoft.com/sharepoint/v3"/>
    <xsd:import namespace="582fa2ad-bcfb-4c30-8490-7bbd511b1880"/>
    <xsd:import namespace="151dffeb-2989-4a61-aef8-844a993007f8"/>
    <xsd:element name="properties">
      <xsd:complexType>
        <xsd:sequence>
          <xsd:element name="documentManagement">
            <xsd:complexType>
              <xsd:all>
                <xsd:element ref="ns1:Language" minOccurs="0"/>
                <xsd:element ref="ns2:BackwardLinks" minOccurs="0"/>
                <xsd:element ref="ns2:ThematicsTaxHTField0" minOccurs="0"/>
                <xsd:element ref="ns3:TaxCatchAll" minOccurs="0"/>
                <xsd:element ref="ns3:TaxCatchAllLabel" minOccurs="0"/>
                <xsd:element ref="ns2:CenterAndUnitTaxHTField0" minOccurs="0"/>
                <xsd:element ref="ns3:TaxKeywordTaxHTField" minOccurs="0"/>
                <xsd:element ref="ns2:TypologyTaxHTField0" minOccurs="0"/>
                <xsd:element ref="ns2:OrganisationTaxHTField0" minOccurs="0"/>
                <xsd:element ref="ns2:PublicTaxHTField0" minOccurs="0"/>
                <xsd:element ref="ns2:Summary" minOccurs="0"/>
                <xsd:element ref="ns2:ThumbnailImage" minOccurs="0"/>
                <xsd:element ref="ns2:ThumbnailImageUrl" minOccurs="0"/>
                <xsd:element ref="ns2:BigPicture" minOccurs="0"/>
                <xsd:element ref="ns2:BigPictureUrl" minOccurs="0"/>
                <xsd:element ref="ns2:ManualDate" minOccurs="0"/>
                <xsd:element ref="ns2:Displayed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5" nillable="true" ma:displayName="Langue" ma:default="Français (France)" ma:internalName="Language">
      <xsd:simpleType>
        <xsd:union memberTypes="dms:Text">
          <xsd:simpleType>
            <xsd:restriction base="dms:Choice">
              <xsd:enumeration value="Arabe (Arabie saoudite)"/>
              <xsd:enumeration value="Bulgare (Bulgarie)"/>
              <xsd:enumeration value="Chinois (R.A.S. de Hong Kong)"/>
              <xsd:enumeration value="Chinois (République populaire de Chine)"/>
              <xsd:enumeration value="Chinois (Taïwan)"/>
              <xsd:enumeration value="Croate (Croatie)"/>
              <xsd:enumeration value="Tchèque (République tchèque)"/>
              <xsd:enumeration value="Danois (Danemark)"/>
              <xsd:enumeration value="Néerlandais (Pays-Bas)"/>
              <xsd:enumeration value="Anglais"/>
              <xsd:enumeration value="Estonien (Estonie)"/>
              <xsd:enumeration value="Finnois (Finlande)"/>
              <xsd:enumeration value="Français (France)"/>
              <xsd:enumeration value="Allemand (Allemagne)"/>
              <xsd:enumeration value="Grec (Grèce)"/>
              <xsd:enumeration value="Hébreu (Israël)"/>
              <xsd:enumeration value="Hindi (Inde)"/>
              <xsd:enumeration value="Hongrois (Hongrie)"/>
              <xsd:enumeration value="Indonésien (Indonésie)"/>
              <xsd:enumeration value="Italien (Italie)"/>
              <xsd:enumeration value="Japonais (Japon)"/>
              <xsd:enumeration value="Coréen (Corée)"/>
              <xsd:enumeration value="Letton (Lettonie)"/>
              <xsd:enumeration value="Lituanien (Lituanie)"/>
              <xsd:enumeration value="Malais (Malaisie)"/>
              <xsd:enumeration value="Norvégien (Bokmal) (Norvège)"/>
              <xsd:enumeration value="Polonais (Pologne)"/>
              <xsd:enumeration value="Portugais (Brésil)"/>
              <xsd:enumeration value="Portugais (Portugal)"/>
              <xsd:enumeration value="Roumain (Roumanie)"/>
              <xsd:enumeration value="Russe (Russie)"/>
              <xsd:enumeration value="Serbe (Latin, Serbie)"/>
              <xsd:enumeration value="Slovaque (Slovaquie)"/>
              <xsd:enumeration value="Slovène (Slovénie)"/>
              <xsd:enumeration value="Espagnol (Espagne)"/>
              <xsd:enumeration value="Suédois (Suède)"/>
              <xsd:enumeration value="Thaï (Thaïlande)"/>
              <xsd:enumeration value="Turc (Turquie)"/>
              <xsd:enumeration value="Ukrainien (Ukraine)"/>
              <xsd:enumeration value="Ourdou (République islamique du Pakistan)"/>
              <xsd:enumeration value="Vietnamien (Vietnam)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fa2ad-bcfb-4c30-8490-7bbd511b1880" elementFormDefault="qualified">
    <xsd:import namespace="http://schemas.microsoft.com/office/2006/documentManagement/types"/>
    <xsd:import namespace="http://schemas.microsoft.com/office/infopath/2007/PartnerControls"/>
    <xsd:element name="BackwardLinks" ma:index="6" nillable="true" ma:displayName="Liens entrants" ma:internalName="BackwardLinks" ma:readOnly="false">
      <xsd:simpleType>
        <xsd:restriction base="dms:Text"/>
      </xsd:simpleType>
    </xsd:element>
    <xsd:element name="ThematicsTaxHTField0" ma:index="8" nillable="true" ma:taxonomy="true" ma:internalName="ThematicsTaxHTField0" ma:taxonomyFieldName="Thematics" ma:displayName="Thématiques" ma:fieldId="{c4af68e9-307a-4318-8504-f93285936fc7}" ma:taxonomyMulti="true" ma:sspId="a6e70cbb-a60f-4600-a53f-b7ff8cffd0af" ma:termSetId="a10a44d9-d1f6-48e5-bb68-cccd1ea0729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enterAndUnitTaxHTField0" ma:index="12" nillable="true" ma:taxonomy="true" ma:internalName="CenterAndUnitTaxHTField0" ma:taxonomyFieldName="CenterAndUnit" ma:displayName="Centre et unité" ma:fieldId="{facf9d3d-8cf6-4fab-8f4b-dfbbe29f3a4b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ypologyTaxHTField0" ma:index="18" nillable="true" ma:taxonomy="true" ma:internalName="TypologyTaxHTField0" ma:taxonomyFieldName="Typology" ma:displayName="Type de contenu" ma:readOnly="false" ma:default="" ma:fieldId="{fca8d298-920d-4815-a20b-c1a36091f1f7}" ma:taxonomyMulti="true" ma:sspId="a6e70cbb-a60f-4600-a53f-b7ff8cffd0af" ma:termSetId="092849f7-9260-4df9-99c4-635fefe8f6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rganisationTaxHTField0" ma:index="20" nillable="true" ma:taxonomy="true" ma:internalName="OrganisationTaxHTField0" ma:taxonomyFieldName="Organisation" ma:displayName="Organisation" ma:readOnly="false" ma:fieldId="{dacc8977-bae2-4cdb-ba56-0a020a4af99a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ublicTaxHTField0" ma:index="22" nillable="true" ma:taxonomy="true" ma:internalName="PublicTaxHTField0" ma:taxonomyFieldName="Public" ma:displayName="Public" ma:readOnly="false" ma:fieldId="{7196c7f4-9f00-45cf-9674-ae6fd7f8c9dc}" ma:taxonomyMulti="true" ma:sspId="a6e70cbb-a60f-4600-a53f-b7ff8cffd0af" ma:termSetId="d1bb7582-47f0-4b95-a8a0-54d382c0433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ummary" ma:index="24" nillable="true" ma:displayName="Résumé" ma:internalName="Summary" ma:readOnly="false">
      <xsd:simpleType>
        <xsd:restriction base="dms:Note">
          <xsd:maxLength value="255"/>
        </xsd:restriction>
      </xsd:simpleType>
    </xsd:element>
    <xsd:element name="ThumbnailImage" ma:index="25" nillable="true" ma:displayName="Image poster" ma:internalName="ThumbnailImage" ma:readOnly="false">
      <xsd:simpleType>
        <xsd:restriction base="dms:Unknown"/>
      </xsd:simpleType>
    </xsd:element>
    <xsd:element name="ThumbnailImageUrl" ma:index="26" nillable="true" ma:displayName="ThumbnailImageUrl" ma:hidden="true" ma:internalName="ThumbnailImageUrl" ma:readOnly="false" ma:showField="FALSE">
      <xsd:simpleType>
        <xsd:restriction base="dms:Text"/>
      </xsd:simpleType>
    </xsd:element>
    <xsd:element name="BigPicture" ma:index="27" nillable="true" ma:displayName="Grande image" ma:internalName="BigPicture" ma:readOnly="false">
      <xsd:simpleType>
        <xsd:restriction base="dms:Unknown"/>
      </xsd:simpleType>
    </xsd:element>
    <xsd:element name="BigPictureUrl" ma:index="28" nillable="true" ma:displayName="BigPictureUrl" ma:hidden="true" ma:internalName="BigPictureUrl" ma:readOnly="false" ma:showField="FALSE">
      <xsd:simpleType>
        <xsd:restriction base="dms:Text"/>
      </xsd:simpleType>
    </xsd:element>
    <xsd:element name="ManualDate" ma:index="29" nillable="true" ma:displayName="Date manuelle" ma:format="DateTime" ma:LCID="1036" ma:internalName="ManualDate" ma:readOnly="false">
      <xsd:simpleType>
        <xsd:restriction base="dms:DateTime"/>
      </xsd:simpleType>
    </xsd:element>
    <xsd:element name="DisplayedDate" ma:index="30" nillable="true" ma:displayName="Date affichée" ma:format="DateTime" ma:LCID="1036" ma:internalName="Displayed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dffeb-2989-4a61-aef8-844a993007f8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description="" ma:hidden="true" ma:list="{0d3ac70b-b933-4e26-b91d-fb6c0c0cea2a}" ma:internalName="TaxCatchAll" ma:showField="CatchAllData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d3ac70b-b933-4e26-b91d-fb6c0c0cea2a}" ma:internalName="TaxCatchAllLabel" ma:readOnly="true" ma:showField="CatchAllDataLabel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4" nillable="true" ma:taxonomy="true" ma:internalName="TaxKeywordTaxHTField" ma:taxonomyFieldName="TaxKeyword" ma:displayName="Mots clés d’entreprise" ma:fieldId="{23f27201-bee3-471e-b2e7-b64fd8b7ca38}" ma:taxonomyMulti="true" ma:sspId="a6e70cbb-a60f-4600-a53f-b7ff8cffd0a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5003DA-E900-47F2-BA91-7AD870D471EB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151dffeb-2989-4a61-aef8-844a993007f8"/>
    <ds:schemaRef ds:uri="582fa2ad-bcfb-4c30-8490-7bbd511b1880"/>
    <ds:schemaRef ds:uri="http://schemas.microsoft.com/sharepoint/v3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F971FD6-17CC-4F23-9DB3-D1FB3A6D1E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C6F6A1-DBB8-49CB-9A01-6DDECDCC9EE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6654F01-D451-414A-9EDC-9425484D2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82fa2ad-bcfb-4c30-8490-7bbd511b1880"/>
    <ds:schemaRef ds:uri="151dffeb-2989-4a61-aef8-844a993007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Presentation-PPT 2023</Template>
  <TotalTime>90530</TotalTime>
  <Words>2660</Words>
  <Application>Microsoft Office PowerPoint</Application>
  <PresentationFormat>Grand écran</PresentationFormat>
  <Paragraphs>517</Paragraphs>
  <Slides>29</Slides>
  <Notes>21</Notes>
  <HiddenSlides>1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9" baseType="lpstr">
      <vt:lpstr>Arial</vt:lpstr>
      <vt:lpstr>Arial </vt:lpstr>
      <vt:lpstr>Arial Black</vt:lpstr>
      <vt:lpstr>Calibri</vt:lpstr>
      <vt:lpstr>Cambria Math</vt:lpstr>
      <vt:lpstr>Century Gothic</vt:lpstr>
      <vt:lpstr>ElsevierGulliver</vt:lpstr>
      <vt:lpstr>Poppins</vt:lpstr>
      <vt:lpstr>Times New Roman</vt:lpstr>
      <vt:lpstr>Thème Office</vt:lpstr>
      <vt:lpstr>Simulation of grain morphology evolution during sintering</vt:lpstr>
      <vt:lpstr>Introduction</vt:lpstr>
      <vt:lpstr>Context : Nuclear Fuel </vt:lpstr>
      <vt:lpstr>Accident Tolerant Fuels</vt:lpstr>
      <vt:lpstr>Context : Manufacturing of fuel pellets</vt:lpstr>
      <vt:lpstr>CEA simulation and multiscale approach to sintering </vt:lpstr>
      <vt:lpstr>CEA simulation and multiscale approach to sintering </vt:lpstr>
      <vt:lpstr>CEA simulation and multiscale approach to sintering </vt:lpstr>
      <vt:lpstr>Models</vt:lpstr>
      <vt:lpstr>Hypothesis</vt:lpstr>
      <vt:lpstr>Multi-physics problem</vt:lpstr>
      <vt:lpstr>Multi-physics problem</vt:lpstr>
      <vt:lpstr>Multi-physics problem</vt:lpstr>
      <vt:lpstr>Interface evolution </vt:lpstr>
      <vt:lpstr>Interface evolution </vt:lpstr>
      <vt:lpstr>CEA Software algorithm </vt:lpstr>
      <vt:lpstr>CEA Software algorithm </vt:lpstr>
      <vt:lpstr>Results : Salammbo</vt:lpstr>
      <vt:lpstr>Results : Salammbo</vt:lpstr>
      <vt:lpstr>Results : Salammbo</vt:lpstr>
      <vt:lpstr>Verification : Inferno </vt:lpstr>
      <vt:lpstr>Verification : Inferno </vt:lpstr>
      <vt:lpstr>Verification : Inferno </vt:lpstr>
      <vt:lpstr>Conclusion &amp; Outlook</vt:lpstr>
      <vt:lpstr>Conclusion</vt:lpstr>
      <vt:lpstr>Conclusion</vt:lpstr>
      <vt:lpstr>Thanks for       your attention</vt:lpstr>
      <vt:lpstr>Context : Sintering of the fuel pellet</vt:lpstr>
      <vt:lpstr>Software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</dc:title>
  <dc:creator>ROYET Vincent</dc:creator>
  <cp:lastModifiedBy>PEREIRA Evan</cp:lastModifiedBy>
  <cp:revision>624</cp:revision>
  <dcterms:created xsi:type="dcterms:W3CDTF">2023-03-14T13:24:37Z</dcterms:created>
  <dcterms:modified xsi:type="dcterms:W3CDTF">2026-08-24T13:40:54Z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0x0101009AC65FE4C57B4241B7BB126C82049321006502EDEDC0136B40BE1694CA6DFB09E5</vt:lpwstr>
  </property>
  <property fmtid="{D5CDD505-2E9C-101B-9397-08002B2CF9AE}" pid="3" name="TaxKeyword">
    <vt:lpwstr/>
  </property>
  <property fmtid="{D5CDD505-2E9C-101B-9397-08002B2CF9AE}" pid="4" name="I2ICODE">
    <vt:lpwstr>WEB</vt:lpwstr>
  </property>
  <property fmtid="{D5CDD505-2E9C-101B-9397-08002B2CF9AE}" pid="5" name="WebApplicationID">
    <vt:lpwstr>3f72b11a-dedf-47a1-b48a-dfd7b45017bd</vt:lpwstr>
  </property>
  <property fmtid="{D5CDD505-2E9C-101B-9397-08002B2CF9AE}" pid="6" name="I2ISITECODE">
    <vt:lpwstr/>
  </property>
  <property fmtid="{D5CDD505-2E9C-101B-9397-08002B2CF9AE}" pid="7" name="MSIP_Label_2d26f538-337a-4593-a7e6-123667b1a538_Enabled">
    <vt:lpwstr>true</vt:lpwstr>
  </property>
  <property fmtid="{D5CDD505-2E9C-101B-9397-08002B2CF9AE}" pid="8" name="MSIP_Label_2d26f538-337a-4593-a7e6-123667b1a538_SetDate">
    <vt:lpwstr>2024-11-15T09:13:55Z</vt:lpwstr>
  </property>
  <property fmtid="{D5CDD505-2E9C-101B-9397-08002B2CF9AE}" pid="9" name="MSIP_Label_2d26f538-337a-4593-a7e6-123667b1a538_Method">
    <vt:lpwstr>Standard</vt:lpwstr>
  </property>
  <property fmtid="{D5CDD505-2E9C-101B-9397-08002B2CF9AE}" pid="10" name="MSIP_Label_2d26f538-337a-4593-a7e6-123667b1a538_Name">
    <vt:lpwstr>C1 Interne</vt:lpwstr>
  </property>
  <property fmtid="{D5CDD505-2E9C-101B-9397-08002B2CF9AE}" pid="11" name="MSIP_Label_2d26f538-337a-4593-a7e6-123667b1a538_SiteId">
    <vt:lpwstr>e242425b-70fc-44dc-9ddf-c21e304e6c80</vt:lpwstr>
  </property>
  <property fmtid="{D5CDD505-2E9C-101B-9397-08002B2CF9AE}" pid="12" name="MSIP_Label_2d26f538-337a-4593-a7e6-123667b1a538_ActionId">
    <vt:lpwstr>28b9c40b-8187-4663-bd5b-d95583dff6b9</vt:lpwstr>
  </property>
  <property fmtid="{D5CDD505-2E9C-101B-9397-08002B2CF9AE}" pid="13" name="MSIP_Label_2d26f538-337a-4593-a7e6-123667b1a538_ContentBits">
    <vt:lpwstr>0</vt:lpwstr>
  </property>
</Properties>
</file>